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 id="283" r:id="rId23"/>
    <p:sldId id="278" r:id="rId24"/>
    <p:sldId id="279" r:id="rId25"/>
    <p:sldId id="280" r:id="rId26"/>
    <p:sldId id="297" r:id="rId27"/>
    <p:sldId id="284" r:id="rId28"/>
    <p:sldId id="285" r:id="rId29"/>
    <p:sldId id="286" r:id="rId30"/>
    <p:sldId id="291" r:id="rId31"/>
    <p:sldId id="292" r:id="rId32"/>
    <p:sldId id="293" r:id="rId33"/>
    <p:sldId id="294" r:id="rId34"/>
    <p:sldId id="295" r:id="rId35"/>
    <p:sldId id="296" r:id="rId36"/>
  </p:sldIdLst>
  <p:sldSz cx="12192000" cy="6858000"/>
  <p:notesSz cx="6858000" cy="9144000"/>
  <p:embeddedFontLst>
    <p:embeddedFont>
      <p:font typeface="Bodoni"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Gill Sans" panose="020B0604020202020204" charset="0"/>
      <p:regular r:id="rId46"/>
      <p:bold r:id="rId47"/>
    </p:embeddedFont>
    <p:embeddedFont>
      <p:font typeface="Impact" panose="020B0806030902050204" pitchFamily="34" charset="0"/>
      <p:regular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WBxGU/1ZdcdpvarH5/L5tMuPx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customschemas.google.com/relationships/presentationmetadata" Target="metadata"/><Relationship Id="rId6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ège Napoleon" userId="49d5bea7ab8321f8" providerId="LiveId" clId="{6F7E9B09-C115-46B4-9885-38EE08125672}"/>
    <pc:docChg chg="custSel modSld">
      <pc:chgData name="Nadège Napoleon" userId="49d5bea7ab8321f8" providerId="LiveId" clId="{6F7E9B09-C115-46B4-9885-38EE08125672}" dt="2023-09-27T15:49:23.056" v="68" actId="14100"/>
      <pc:docMkLst>
        <pc:docMk/>
      </pc:docMkLst>
      <pc:sldChg chg="modSp mod">
        <pc:chgData name="Nadège Napoleon" userId="49d5bea7ab8321f8" providerId="LiveId" clId="{6F7E9B09-C115-46B4-9885-38EE08125672}" dt="2023-09-27T15:49:23.056" v="68" actId="14100"/>
        <pc:sldMkLst>
          <pc:docMk/>
          <pc:sldMk cId="0" sldId="278"/>
        </pc:sldMkLst>
        <pc:spChg chg="mod">
          <ac:chgData name="Nadège Napoleon" userId="49d5bea7ab8321f8" providerId="LiveId" clId="{6F7E9B09-C115-46B4-9885-38EE08125672}" dt="2023-09-27T15:49:23.056" v="68" actId="14100"/>
          <ac:spMkLst>
            <pc:docMk/>
            <pc:sldMk cId="0" sldId="278"/>
            <ac:spMk id="328" creationId="{00000000-0000-0000-0000-000000000000}"/>
          </ac:spMkLst>
        </pc:spChg>
      </pc:sldChg>
      <pc:sldChg chg="modSp mod">
        <pc:chgData name="Nadège Napoleon" userId="49d5bea7ab8321f8" providerId="LiveId" clId="{6F7E9B09-C115-46B4-9885-38EE08125672}" dt="2023-09-27T15:46:42.624" v="11" actId="27636"/>
        <pc:sldMkLst>
          <pc:docMk/>
          <pc:sldMk cId="0" sldId="281"/>
        </pc:sldMkLst>
        <pc:spChg chg="mod">
          <ac:chgData name="Nadège Napoleon" userId="49d5bea7ab8321f8" providerId="LiveId" clId="{6F7E9B09-C115-46B4-9885-38EE08125672}" dt="2023-09-27T15:46:42.624" v="11" actId="27636"/>
          <ac:spMkLst>
            <pc:docMk/>
            <pc:sldMk cId="0" sldId="281"/>
            <ac:spMk id="35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105155dc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8105155dc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28105155dc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8105155dc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8105155dc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8105155dc0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8105155dc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8105155dc0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28105155dc0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809f28b3a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809f28b3ab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809f28b3ab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28634f6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828634f62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828634f62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28634f62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828634f622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828634f622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82816d365c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82816d365c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82816d365c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8105155dc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8105155dc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28105155dc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35"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35"/>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21" name="Google Shape;21;p35"/>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5"/>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895E0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5"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4"/>
          <p:cNvSpPr txBox="1">
            <a:spLocks noGrp="1"/>
          </p:cNvSpPr>
          <p:nvPr>
            <p:ph type="body" idx="1"/>
          </p:nvPr>
        </p:nvSpPr>
        <p:spPr>
          <a:xfrm rot="5400000">
            <a:off x="4544044" y="-1006365"/>
            <a:ext cx="3593591" cy="1017832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4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45"/>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5"/>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4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3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1"/>
        <p:cNvGrpSpPr/>
        <p:nvPr/>
      </p:nvGrpSpPr>
      <p:grpSpPr>
        <a:xfrm>
          <a:off x="0" y="0"/>
          <a:ext cx="0" cy="0"/>
          <a:chOff x="0" y="0"/>
          <a:chExt cx="0" cy="0"/>
        </a:xfrm>
      </p:grpSpPr>
      <p:sp>
        <p:nvSpPr>
          <p:cNvPr id="32" name="Google Shape;32;p37"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33" name="Google Shape;33;p37"/>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35" name="Google Shape;35;p37"/>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36" name="Google Shape;36;p37"/>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37"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3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47" name="Google Shape;47;p39"/>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50" name="Google Shape;50;p39" title="left scallop shape"/>
          <p:cNvGrpSpPr/>
          <p:nvPr/>
        </p:nvGrpSpPr>
        <p:grpSpPr>
          <a:xfrm>
            <a:off x="0" y="0"/>
            <a:ext cx="2814638" cy="6858000"/>
            <a:chOff x="0" y="0"/>
            <a:chExt cx="2814638" cy="6858000"/>
          </a:xfrm>
        </p:grpSpPr>
        <p:sp>
          <p:nvSpPr>
            <p:cNvPr id="51" name="Google Shape;51;p39"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52" name="Google Shape;52;p39"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6" name="Google Shape;56;p40"/>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7" name="Google Shape;57;p40"/>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3" name="Google Shape;63;p41"/>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4" name="Google Shape;64;p41"/>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5" name="Google Shape;65;p41"/>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6" name="Google Shape;66;p4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43"/>
          <p:cNvSpPr>
            <a:spLocks noGrp="1"/>
          </p:cNvSpPr>
          <p:nvPr>
            <p:ph type="pic" idx="2"/>
          </p:nvPr>
        </p:nvSpPr>
        <p:spPr>
          <a:xfrm>
            <a:off x="283464" y="0"/>
            <a:ext cx="7355585" cy="6857999"/>
          </a:xfrm>
          <a:prstGeom prst="rect">
            <a:avLst/>
          </a:prstGeom>
          <a:noFill/>
          <a:ln>
            <a:noFill/>
          </a:ln>
        </p:spPr>
      </p:sp>
      <p:sp>
        <p:nvSpPr>
          <p:cNvPr id="76" name="Google Shape;76;p43"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43"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3"/>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43"/>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3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3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4"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34"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h5HyJ1rxzk?si=H9BJ1x6E4Mh3u1KH"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rive.google.com/file/d/18C-x-V2Mm1jR8BgkWuZQCR8z5oeENafd/view?usp=drive_lin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enterforengagement@felician.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markowiczm@felician.ed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towlers@Felician.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1177/1473325011401468" TargetMode="External"/><Relationship Id="rId3" Type="http://schemas.openxmlformats.org/officeDocument/2006/relationships/hyperlink" Target="https://doi.org/10.1111/cpsp.12342" TargetMode="External"/><Relationship Id="rId7" Type="http://schemas.openxmlformats.org/officeDocument/2006/relationships/hyperlink" Target="https://doi.org/10.1007/s10734-009-9252-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hattobecome.com/blog/college-student-stress-statistics/" TargetMode="External"/><Relationship Id="rId5" Type="http://schemas.openxmlformats.org/officeDocument/2006/relationships/hyperlink" Target="https://doi.org/10.1080/10810730802281668" TargetMode="External"/><Relationship Id="rId4" Type="http://schemas.openxmlformats.org/officeDocument/2006/relationships/hyperlink" Target="https://doi.org/10.1037/0022-0663.93.1.5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078525" y="836775"/>
            <a:ext cx="10318500" cy="439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6000"/>
              <a:buFont typeface="Bodoni"/>
              <a:buNone/>
            </a:pPr>
            <a:r>
              <a:rPr lang="en-US" sz="6000">
                <a:latin typeface="Bodoni"/>
                <a:ea typeface="Bodoni"/>
                <a:cs typeface="Bodoni"/>
                <a:sym typeface="Bodoni"/>
              </a:rPr>
              <a:t>DEMANDS OF </a:t>
            </a:r>
            <a:endParaRPr sz="6000">
              <a:latin typeface="Bodoni"/>
              <a:ea typeface="Bodoni"/>
              <a:cs typeface="Bodoni"/>
              <a:sym typeface="Bodoni"/>
            </a:endParaRPr>
          </a:p>
          <a:p>
            <a:pPr marL="0" lvl="0" indent="0" algn="ctr" rtl="0">
              <a:lnSpc>
                <a:spcPct val="90000"/>
              </a:lnSpc>
              <a:spcBef>
                <a:spcPts val="0"/>
              </a:spcBef>
              <a:spcAft>
                <a:spcPts val="0"/>
              </a:spcAft>
              <a:buClr>
                <a:schemeClr val="dk2"/>
              </a:buClr>
              <a:buSzPts val="6000"/>
              <a:buFont typeface="Bodoni"/>
              <a:buNone/>
            </a:pPr>
            <a:r>
              <a:rPr lang="en-US" sz="6000">
                <a:latin typeface="Bodoni"/>
                <a:ea typeface="Bodoni"/>
                <a:cs typeface="Bodoni"/>
                <a:sym typeface="Bodoni"/>
              </a:rPr>
              <a:t>COLLEGE LIFE </a:t>
            </a:r>
            <a:br>
              <a:rPr lang="en-US" sz="6000">
                <a:latin typeface="Bodoni"/>
                <a:ea typeface="Bodoni"/>
                <a:cs typeface="Bodoni"/>
                <a:sym typeface="Bodoni"/>
              </a:rPr>
            </a:br>
            <a:r>
              <a:rPr lang="en-US" sz="6000">
                <a:latin typeface="Bodoni"/>
                <a:ea typeface="Bodoni"/>
                <a:cs typeface="Bodoni"/>
                <a:sym typeface="Bodoni"/>
              </a:rPr>
              <a:t>AND </a:t>
            </a:r>
            <a:endParaRPr sz="6000">
              <a:latin typeface="Bodoni"/>
              <a:ea typeface="Bodoni"/>
              <a:cs typeface="Bodoni"/>
              <a:sym typeface="Bodoni"/>
            </a:endParaRPr>
          </a:p>
          <a:p>
            <a:pPr marL="0" lvl="0" indent="0" algn="ctr" rtl="0">
              <a:lnSpc>
                <a:spcPct val="90000"/>
              </a:lnSpc>
              <a:spcBef>
                <a:spcPts val="0"/>
              </a:spcBef>
              <a:spcAft>
                <a:spcPts val="0"/>
              </a:spcAft>
              <a:buClr>
                <a:schemeClr val="dk2"/>
              </a:buClr>
              <a:buSzPts val="6000"/>
              <a:buFont typeface="Bodoni"/>
              <a:buNone/>
            </a:pPr>
            <a:r>
              <a:rPr lang="en-US" sz="6000">
                <a:latin typeface="Bodoni"/>
                <a:ea typeface="Bodoni"/>
                <a:cs typeface="Bodoni"/>
                <a:sym typeface="Bodoni"/>
              </a:rPr>
              <a:t>STRESS MANAGEMENT</a:t>
            </a:r>
            <a:endParaRPr sz="6000">
              <a:latin typeface="Bodoni"/>
              <a:ea typeface="Bodoni"/>
              <a:cs typeface="Bodoni"/>
              <a:sym typeface="Bodoni"/>
            </a:endParaRPr>
          </a:p>
          <a:p>
            <a:pPr marL="0" lvl="0" indent="0" algn="ctr" rtl="0">
              <a:lnSpc>
                <a:spcPct val="90000"/>
              </a:lnSpc>
              <a:spcBef>
                <a:spcPts val="0"/>
              </a:spcBef>
              <a:spcAft>
                <a:spcPts val="0"/>
              </a:spcAft>
              <a:buClr>
                <a:schemeClr val="dk2"/>
              </a:buClr>
              <a:buSzPts val="6000"/>
              <a:buFont typeface="Bodoni"/>
              <a:buNone/>
            </a:pPr>
            <a:endParaRPr sz="4000">
              <a:latin typeface="Bodoni"/>
              <a:ea typeface="Bodoni"/>
              <a:cs typeface="Bodoni"/>
              <a:sym typeface="Bodoni"/>
            </a:endParaRPr>
          </a:p>
          <a:p>
            <a:pPr marL="0" lvl="0" indent="0" algn="ctr" rtl="0">
              <a:lnSpc>
                <a:spcPct val="90000"/>
              </a:lnSpc>
              <a:spcBef>
                <a:spcPts val="0"/>
              </a:spcBef>
              <a:spcAft>
                <a:spcPts val="0"/>
              </a:spcAft>
              <a:buClr>
                <a:schemeClr val="dk2"/>
              </a:buClr>
              <a:buSzPts val="6000"/>
              <a:buFont typeface="Bodoni"/>
              <a:buNone/>
            </a:pPr>
            <a:r>
              <a:rPr lang="en-US" sz="4000">
                <a:latin typeface="Bodoni"/>
                <a:ea typeface="Bodoni"/>
                <a:cs typeface="Bodoni"/>
                <a:sym typeface="Bodoni"/>
              </a:rPr>
              <a:t>GRIT Program</a:t>
            </a:r>
            <a:endParaRPr sz="4000">
              <a:latin typeface="Bodoni"/>
              <a:ea typeface="Bodoni"/>
              <a:cs typeface="Bodoni"/>
              <a:sym typeface="Bodoni"/>
            </a:endParaRPr>
          </a:p>
        </p:txBody>
      </p:sp>
      <p:sp>
        <p:nvSpPr>
          <p:cNvPr id="100" name="Google Shape;100;p1"/>
          <p:cNvSpPr txBox="1"/>
          <p:nvPr/>
        </p:nvSpPr>
        <p:spPr>
          <a:xfrm>
            <a:off x="500825" y="6101100"/>
            <a:ext cx="112689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200" b="1" i="0" u="none" strike="noStrike" cap="none">
                <a:solidFill>
                  <a:schemeClr val="dk1"/>
                </a:solidFill>
                <a:latin typeface="Times New Roman"/>
                <a:ea typeface="Times New Roman"/>
                <a:cs typeface="Times New Roman"/>
                <a:sym typeface="Times New Roman"/>
              </a:rPr>
              <a:t>Presenters:</a:t>
            </a:r>
            <a:r>
              <a:rPr lang="en-US" sz="2200" b="0" i="0" u="none" strike="noStrike" cap="none">
                <a:solidFill>
                  <a:schemeClr val="dk1"/>
                </a:solidFill>
                <a:latin typeface="Times New Roman"/>
                <a:ea typeface="Times New Roman"/>
                <a:cs typeface="Times New Roman"/>
                <a:sym typeface="Times New Roman"/>
              </a:rPr>
              <a:t> Ruby Martinez, MA, PsyD </a:t>
            </a:r>
            <a:r>
              <a:rPr lang="en-US" sz="2200">
                <a:solidFill>
                  <a:schemeClr val="dk1"/>
                </a:solidFill>
                <a:latin typeface="Times New Roman"/>
                <a:ea typeface="Times New Roman"/>
                <a:cs typeface="Times New Roman"/>
                <a:sym typeface="Times New Roman"/>
              </a:rPr>
              <a:t>Student</a:t>
            </a:r>
            <a:r>
              <a:rPr lang="en-US" sz="2200" b="0" i="0" u="none" strike="noStrike" cap="none">
                <a:solidFill>
                  <a:schemeClr val="dk1"/>
                </a:solidFill>
                <a:latin typeface="Times New Roman"/>
                <a:ea typeface="Times New Roman"/>
                <a:cs typeface="Times New Roman"/>
                <a:sym typeface="Times New Roman"/>
              </a:rPr>
              <a:t> &amp; Nadège Napoleon, MA, P</a:t>
            </a:r>
            <a:r>
              <a:rPr lang="en-US" sz="2200">
                <a:solidFill>
                  <a:schemeClr val="dk1"/>
                </a:solidFill>
                <a:latin typeface="Times New Roman"/>
                <a:ea typeface="Times New Roman"/>
                <a:cs typeface="Times New Roman"/>
                <a:sym typeface="Times New Roman"/>
              </a:rPr>
              <a:t>syD</a:t>
            </a:r>
            <a:r>
              <a:rPr lang="en-US" sz="2200" b="0" i="0" u="none" strike="noStrike" cap="none">
                <a:solidFill>
                  <a:schemeClr val="dk1"/>
                </a:solidFill>
                <a:latin typeface="Times New Roman"/>
                <a:ea typeface="Times New Roman"/>
                <a:cs typeface="Times New Roman"/>
                <a:sym typeface="Times New Roman"/>
              </a:rPr>
              <a:t> </a:t>
            </a:r>
            <a:r>
              <a:rPr lang="en-US" sz="2200">
                <a:solidFill>
                  <a:schemeClr val="dk1"/>
                </a:solidFill>
                <a:latin typeface="Times New Roman"/>
                <a:ea typeface="Times New Roman"/>
                <a:cs typeface="Times New Roman"/>
                <a:sym typeface="Times New Roman"/>
              </a:rPr>
              <a:t>Student</a:t>
            </a:r>
            <a:r>
              <a:rPr lang="en-US" sz="25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1203434" y="382385"/>
            <a:ext cx="10893900" cy="163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500">
                <a:latin typeface="Bodoni"/>
                <a:ea typeface="Bodoni"/>
                <a:cs typeface="Bodoni"/>
                <a:sym typeface="Bodoni"/>
              </a:rPr>
              <a:t>STRESS STATISTICS</a:t>
            </a:r>
            <a:endParaRPr sz="4500">
              <a:latin typeface="Bodoni"/>
              <a:ea typeface="Bodoni"/>
              <a:cs typeface="Bodoni"/>
              <a:sym typeface="Bodoni"/>
            </a:endParaRPr>
          </a:p>
        </p:txBody>
      </p:sp>
      <p:sp>
        <p:nvSpPr>
          <p:cNvPr id="184" name="Google Shape;184;p11"/>
          <p:cNvSpPr txBox="1">
            <a:spLocks noGrp="1"/>
          </p:cNvSpPr>
          <p:nvPr>
            <p:ph type="body" idx="1"/>
          </p:nvPr>
        </p:nvSpPr>
        <p:spPr>
          <a:xfrm>
            <a:off x="978500" y="1462100"/>
            <a:ext cx="11001000" cy="5070300"/>
          </a:xfrm>
          <a:prstGeom prst="rect">
            <a:avLst/>
          </a:prstGeom>
          <a:noFill/>
          <a:ln>
            <a:noFill/>
          </a:ln>
        </p:spPr>
        <p:txBody>
          <a:bodyPr spcFirstLastPara="1" wrap="square" lIns="91425" tIns="45700" rIns="91425" bIns="45700" anchor="t" anchorCtr="0">
            <a:noAutofit/>
          </a:bodyPr>
          <a:lstStyle/>
          <a:p>
            <a:pPr marL="228600" lvl="0" indent="-200025" algn="l" rtl="0">
              <a:lnSpc>
                <a:spcPct val="200000"/>
              </a:lnSpc>
              <a:spcBef>
                <a:spcPts val="70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87% </a:t>
            </a:r>
            <a:r>
              <a:rPr lang="en-US" sz="2350" dirty="0">
                <a:latin typeface="Times New Roman"/>
                <a:ea typeface="Times New Roman"/>
                <a:cs typeface="Times New Roman"/>
                <a:sym typeface="Times New Roman"/>
              </a:rPr>
              <a:t>of students have experienced stress during their college years</a:t>
            </a:r>
            <a:endParaRPr sz="2350" dirty="0">
              <a:latin typeface="Times New Roman"/>
              <a:ea typeface="Times New Roman"/>
              <a:cs typeface="Times New Roman"/>
              <a:sym typeface="Times New Roman"/>
            </a:endParaRPr>
          </a:p>
          <a:p>
            <a:pPr marL="228600" lvl="0" indent="-200025" algn="l" rtl="0">
              <a:lnSpc>
                <a:spcPct val="200000"/>
              </a:lnSpc>
              <a:spcBef>
                <a:spcPts val="70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64.5% </a:t>
            </a:r>
            <a:r>
              <a:rPr lang="en-US" sz="2350" dirty="0">
                <a:latin typeface="Times New Roman"/>
                <a:ea typeface="Times New Roman"/>
                <a:cs typeface="Times New Roman"/>
                <a:sym typeface="Times New Roman"/>
              </a:rPr>
              <a:t>of college students with relationship problems feel stressed because of them</a:t>
            </a:r>
            <a:endParaRPr sz="2350" dirty="0"/>
          </a:p>
          <a:p>
            <a:pPr marL="228600" lvl="0" indent="-200025" algn="l" rtl="0">
              <a:lnSpc>
                <a:spcPct val="200000"/>
              </a:lnSpc>
              <a:spcBef>
                <a:spcPts val="70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74% </a:t>
            </a:r>
            <a:r>
              <a:rPr lang="en-US" sz="2350" dirty="0">
                <a:latin typeface="Times New Roman"/>
                <a:ea typeface="Times New Roman"/>
                <a:cs typeface="Times New Roman"/>
                <a:sym typeface="Times New Roman"/>
              </a:rPr>
              <a:t>of college students are stressed about finances</a:t>
            </a:r>
            <a:endParaRPr sz="2350" dirty="0"/>
          </a:p>
          <a:p>
            <a:pPr marL="228600" lvl="0" indent="-200025" algn="l" rtl="0">
              <a:lnSpc>
                <a:spcPct val="200000"/>
              </a:lnSpc>
              <a:spcBef>
                <a:spcPts val="70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88% </a:t>
            </a:r>
            <a:r>
              <a:rPr lang="en-US" sz="2350" dirty="0">
                <a:latin typeface="Times New Roman"/>
                <a:ea typeface="Times New Roman"/>
                <a:cs typeface="Times New Roman"/>
                <a:sym typeface="Times New Roman"/>
              </a:rPr>
              <a:t>of college students reported their school life to be stressful</a:t>
            </a:r>
            <a:endParaRPr sz="2350" dirty="0"/>
          </a:p>
          <a:p>
            <a:pPr marL="228600" lvl="0" indent="-200025" algn="l" rtl="0">
              <a:lnSpc>
                <a:spcPct val="200000"/>
              </a:lnSpc>
              <a:spcBef>
                <a:spcPts val="70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89% </a:t>
            </a:r>
            <a:r>
              <a:rPr lang="en-US" sz="2350" dirty="0">
                <a:latin typeface="Times New Roman"/>
                <a:ea typeface="Times New Roman"/>
                <a:cs typeface="Times New Roman"/>
                <a:sym typeface="Times New Roman"/>
              </a:rPr>
              <a:t>of students report exams and midterms as their biggest stressor</a:t>
            </a:r>
            <a:endParaRPr sz="2350" dirty="0"/>
          </a:p>
          <a:p>
            <a:pPr marL="228600" lvl="0" indent="-200025" algn="l" rtl="0">
              <a:lnSpc>
                <a:spcPct val="200000"/>
              </a:lnSpc>
              <a:spcBef>
                <a:spcPts val="0"/>
              </a:spcBef>
              <a:spcAft>
                <a:spcPts val="0"/>
              </a:spcAft>
              <a:buClr>
                <a:srgbClr val="595959"/>
              </a:buClr>
              <a:buSzPts val="2350"/>
              <a:buFont typeface="Times New Roman"/>
              <a:buChar char="❏"/>
            </a:pPr>
            <a:r>
              <a:rPr lang="en-US" sz="2350" b="1" dirty="0">
                <a:latin typeface="Times New Roman"/>
                <a:ea typeface="Times New Roman"/>
                <a:cs typeface="Times New Roman"/>
                <a:sym typeface="Times New Roman"/>
              </a:rPr>
              <a:t>39.1% </a:t>
            </a:r>
            <a:r>
              <a:rPr lang="en-US" sz="2350" dirty="0">
                <a:latin typeface="Times New Roman"/>
                <a:ea typeface="Times New Roman"/>
                <a:cs typeface="Times New Roman"/>
                <a:sym typeface="Times New Roman"/>
              </a:rPr>
              <a:t>of US college students feel well-rested for only one or two days a week</a:t>
            </a:r>
            <a:endParaRPr sz="2350" dirty="0">
              <a:latin typeface="Times New Roman"/>
              <a:ea typeface="Times New Roman"/>
              <a:cs typeface="Times New Roman"/>
              <a:sym typeface="Times New Roman"/>
            </a:endParaRPr>
          </a:p>
          <a:p>
            <a:pPr marL="457200" lvl="0" indent="0" algn="l" rtl="0">
              <a:lnSpc>
                <a:spcPct val="180000"/>
              </a:lnSpc>
              <a:spcBef>
                <a:spcPts val="0"/>
              </a:spcBef>
              <a:spcAft>
                <a:spcPts val="0"/>
              </a:spcAft>
              <a:buNone/>
            </a:pPr>
            <a:r>
              <a:rPr lang="en-US" sz="1200" b="1" dirty="0">
                <a:latin typeface="Times New Roman"/>
                <a:ea typeface="Times New Roman"/>
                <a:cs typeface="Times New Roman"/>
                <a:sym typeface="Times New Roman"/>
              </a:rPr>
              <a:t> 								</a:t>
            </a:r>
            <a:endParaRPr sz="1200" b="1" dirty="0">
              <a:latin typeface="Times New Roman"/>
              <a:ea typeface="Times New Roman"/>
              <a:cs typeface="Times New Roman"/>
              <a:sym typeface="Times New Roman"/>
            </a:endParaRPr>
          </a:p>
          <a:p>
            <a:pPr marL="457200" lvl="0" indent="0" algn="l" rtl="0">
              <a:lnSpc>
                <a:spcPct val="180000"/>
              </a:lnSpc>
              <a:spcBef>
                <a:spcPts val="0"/>
              </a:spcBef>
              <a:spcAft>
                <a:spcPts val="0"/>
              </a:spcAft>
              <a:buNone/>
            </a:pPr>
            <a:endParaRPr sz="1200" dirty="0">
              <a:latin typeface="Times New Roman"/>
              <a:ea typeface="Times New Roman"/>
              <a:cs typeface="Times New Roman"/>
              <a:sym typeface="Times New Roman"/>
            </a:endParaRPr>
          </a:p>
          <a:p>
            <a:pPr marL="3657600" lvl="0" indent="457200" algn="l" rtl="0">
              <a:lnSpc>
                <a:spcPct val="180000"/>
              </a:lnSpc>
              <a:spcBef>
                <a:spcPts val="0"/>
              </a:spcBef>
              <a:spcAft>
                <a:spcPts val="0"/>
              </a:spcAft>
              <a:buNone/>
            </a:pPr>
            <a:endParaRPr sz="1200" dirty="0">
              <a:latin typeface="Times New Roman"/>
              <a:ea typeface="Times New Roman"/>
              <a:cs typeface="Times New Roman"/>
              <a:sym typeface="Times New Roman"/>
            </a:endParaRPr>
          </a:p>
          <a:p>
            <a:pPr marL="457200" lvl="0" indent="0" algn="l" rtl="0">
              <a:lnSpc>
                <a:spcPct val="180000"/>
              </a:lnSpc>
              <a:spcBef>
                <a:spcPts val="700"/>
              </a:spcBef>
              <a:spcAft>
                <a:spcPts val="0"/>
              </a:spcAft>
              <a:buNone/>
            </a:pPr>
            <a:endParaRPr sz="1800" b="1" dirty="0">
              <a:latin typeface="Times New Roman"/>
              <a:ea typeface="Times New Roman"/>
              <a:cs typeface="Times New Roman"/>
              <a:sym typeface="Times New Roman"/>
            </a:endParaRPr>
          </a:p>
          <a:p>
            <a:pPr marL="228600" lvl="0" indent="-101600" algn="l" rtl="0">
              <a:lnSpc>
                <a:spcPct val="90000"/>
              </a:lnSpc>
              <a:spcBef>
                <a:spcPts val="700"/>
              </a:spcBef>
              <a:spcAft>
                <a:spcPts val="0"/>
              </a:spcAft>
              <a:buSzPts val="1850"/>
              <a:buNone/>
            </a:pPr>
            <a:endParaRPr sz="1850" dirty="0"/>
          </a:p>
        </p:txBody>
      </p:sp>
      <p:sp>
        <p:nvSpPr>
          <p:cNvPr id="185" name="Google Shape;185;p11"/>
          <p:cNvSpPr txBox="1"/>
          <p:nvPr/>
        </p:nvSpPr>
        <p:spPr>
          <a:xfrm>
            <a:off x="2590500" y="6532375"/>
            <a:ext cx="6855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Times New Roman"/>
                <a:ea typeface="Times New Roman"/>
                <a:cs typeface="Times New Roman"/>
                <a:sym typeface="Times New Roman"/>
              </a:rPr>
              <a:t>(Makachoska, M., 2023)</a:t>
            </a:r>
            <a:endParaRPr sz="12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500">
                <a:latin typeface="Bodoni"/>
                <a:ea typeface="Bodoni"/>
                <a:cs typeface="Bodoni"/>
                <a:sym typeface="Bodoni"/>
              </a:rPr>
              <a:t>WHAT ARE SOME DEMANDS OF COLLEGE LIFE? </a:t>
            </a:r>
            <a:endParaRPr sz="5600"/>
          </a:p>
        </p:txBody>
      </p:sp>
      <p:sp>
        <p:nvSpPr>
          <p:cNvPr id="191" name="Google Shape;191;p9"/>
          <p:cNvSpPr txBox="1">
            <a:spLocks noGrp="1"/>
          </p:cNvSpPr>
          <p:nvPr>
            <p:ph type="body" idx="1"/>
          </p:nvPr>
        </p:nvSpPr>
        <p:spPr>
          <a:xfrm>
            <a:off x="1021538" y="1874525"/>
            <a:ext cx="10638600" cy="4671600"/>
          </a:xfrm>
          <a:prstGeom prst="rect">
            <a:avLst/>
          </a:prstGeom>
          <a:noFill/>
          <a:ln>
            <a:noFill/>
          </a:ln>
        </p:spPr>
        <p:txBody>
          <a:bodyPr spcFirstLastPara="1" wrap="square" lIns="91425" tIns="45700" rIns="91425" bIns="45700" anchor="t" anchorCtr="0">
            <a:noAutofit/>
          </a:bodyPr>
          <a:lstStyle/>
          <a:p>
            <a:pPr marL="228600" lvl="0" indent="-222250" algn="l" rtl="0">
              <a:lnSpc>
                <a:spcPct val="115000"/>
              </a:lnSpc>
              <a:spcBef>
                <a:spcPts val="0"/>
              </a:spcBef>
              <a:spcAft>
                <a:spcPts val="0"/>
              </a:spcAft>
              <a:buClr>
                <a:srgbClr val="595959"/>
              </a:buClr>
              <a:buSzPts val="2100"/>
              <a:buFont typeface="Times New Roman"/>
              <a:buChar char="❏"/>
            </a:pPr>
            <a:r>
              <a:rPr lang="en-US" sz="3100">
                <a:latin typeface="Times New Roman"/>
                <a:ea typeface="Times New Roman"/>
                <a:cs typeface="Times New Roman"/>
                <a:sym typeface="Times New Roman"/>
              </a:rPr>
              <a:t>Keeping up with assignments, exams, projects and deadlines </a:t>
            </a:r>
            <a:endParaRPr sz="3100">
              <a:latin typeface="Times New Roman"/>
              <a:ea typeface="Times New Roman"/>
              <a:cs typeface="Times New Roman"/>
              <a:sym typeface="Times New Roman"/>
            </a:endParaRPr>
          </a:p>
          <a:p>
            <a:pPr marL="228600" lvl="0" indent="-222250" algn="l" rtl="0">
              <a:lnSpc>
                <a:spcPct val="115000"/>
              </a:lnSpc>
              <a:spcBef>
                <a:spcPts val="700"/>
              </a:spcBef>
              <a:spcAft>
                <a:spcPts val="0"/>
              </a:spcAft>
              <a:buClr>
                <a:srgbClr val="595959"/>
              </a:buClr>
              <a:buSzPts val="2100"/>
              <a:buFont typeface="Times New Roman"/>
              <a:buChar char="❏"/>
            </a:pPr>
            <a:r>
              <a:rPr lang="en-US" sz="3100">
                <a:latin typeface="Times New Roman"/>
                <a:ea typeface="Times New Roman"/>
                <a:cs typeface="Times New Roman"/>
                <a:sym typeface="Times New Roman"/>
              </a:rPr>
              <a:t>Meeting with your advisor routinely to make sure your classes/documents are up to date</a:t>
            </a:r>
            <a:endParaRPr sz="3100">
              <a:latin typeface="Times New Roman"/>
              <a:ea typeface="Times New Roman"/>
              <a:cs typeface="Times New Roman"/>
              <a:sym typeface="Times New Roman"/>
            </a:endParaRPr>
          </a:p>
          <a:p>
            <a:pPr marL="228600" lvl="0" indent="-222250" algn="l" rtl="0">
              <a:lnSpc>
                <a:spcPct val="115000"/>
              </a:lnSpc>
              <a:spcBef>
                <a:spcPts val="700"/>
              </a:spcBef>
              <a:spcAft>
                <a:spcPts val="0"/>
              </a:spcAft>
              <a:buClr>
                <a:srgbClr val="595959"/>
              </a:buClr>
              <a:buSzPts val="2100"/>
              <a:buFont typeface="Times New Roman"/>
              <a:buChar char="❏"/>
            </a:pPr>
            <a:r>
              <a:rPr lang="en-US" sz="3100">
                <a:latin typeface="Times New Roman"/>
                <a:ea typeface="Times New Roman"/>
                <a:cs typeface="Times New Roman"/>
                <a:sym typeface="Times New Roman"/>
              </a:rPr>
              <a:t>Adapting to new learning techniques such as online learning or learning about different technology programs </a:t>
            </a:r>
            <a:endParaRPr sz="3100">
              <a:latin typeface="Times New Roman"/>
              <a:ea typeface="Times New Roman"/>
              <a:cs typeface="Times New Roman"/>
              <a:sym typeface="Times New Roman"/>
            </a:endParaRPr>
          </a:p>
          <a:p>
            <a:pPr marL="228600" lvl="0" indent="-222250" algn="l" rtl="0">
              <a:lnSpc>
                <a:spcPct val="115000"/>
              </a:lnSpc>
              <a:spcBef>
                <a:spcPts val="700"/>
              </a:spcBef>
              <a:spcAft>
                <a:spcPts val="0"/>
              </a:spcAft>
              <a:buClr>
                <a:srgbClr val="595959"/>
              </a:buClr>
              <a:buSzPts val="2100"/>
              <a:buFont typeface="Times New Roman"/>
              <a:buChar char="❏"/>
            </a:pPr>
            <a:r>
              <a:rPr lang="en-US" sz="3100">
                <a:latin typeface="Times New Roman"/>
                <a:ea typeface="Times New Roman"/>
                <a:cs typeface="Times New Roman"/>
                <a:sym typeface="Times New Roman"/>
              </a:rPr>
              <a:t>Income and school loans</a:t>
            </a:r>
            <a:endParaRPr sz="3100">
              <a:latin typeface="Times New Roman"/>
              <a:ea typeface="Times New Roman"/>
              <a:cs typeface="Times New Roman"/>
              <a:sym typeface="Times New Roman"/>
            </a:endParaRPr>
          </a:p>
          <a:p>
            <a:pPr marL="228600" lvl="0" indent="-222250" algn="l" rtl="0">
              <a:lnSpc>
                <a:spcPct val="115000"/>
              </a:lnSpc>
              <a:spcBef>
                <a:spcPts val="700"/>
              </a:spcBef>
              <a:spcAft>
                <a:spcPts val="0"/>
              </a:spcAft>
              <a:buClr>
                <a:srgbClr val="595959"/>
              </a:buClr>
              <a:buSzPts val="2100"/>
              <a:buFont typeface="Times New Roman"/>
              <a:buChar char="❏"/>
            </a:pPr>
            <a:r>
              <a:rPr lang="en-US" sz="3100">
                <a:latin typeface="Times New Roman"/>
                <a:ea typeface="Times New Roman"/>
                <a:cs typeface="Times New Roman"/>
                <a:sym typeface="Times New Roman"/>
              </a:rPr>
              <a:t>Maintaining a social life (joining clubs, making new friends, creating memories)</a:t>
            </a:r>
            <a:endParaRPr sz="3100">
              <a:latin typeface="Times New Roman"/>
              <a:ea typeface="Times New Roman"/>
              <a:cs typeface="Times New Roman"/>
              <a:sym typeface="Times New Roman"/>
            </a:endParaRPr>
          </a:p>
          <a:p>
            <a:pPr marL="228600" lvl="0" indent="-101600" algn="l" rtl="0">
              <a:lnSpc>
                <a:spcPct val="100000"/>
              </a:lnSpc>
              <a:spcBef>
                <a:spcPts val="700"/>
              </a:spcBef>
              <a:spcAft>
                <a:spcPts val="0"/>
              </a:spcAft>
              <a:buSzPts val="2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r>
              <a:rPr lang="en-US" sz="4500">
                <a:latin typeface="Bodoni"/>
                <a:ea typeface="Bodoni"/>
                <a:cs typeface="Bodoni"/>
                <a:sym typeface="Bodoni"/>
              </a:rPr>
              <a:t>WHAT ARE SOME DEMANDS OF COLLEGE LIFE? </a:t>
            </a:r>
            <a:endParaRPr sz="4500"/>
          </a:p>
        </p:txBody>
      </p:sp>
      <p:sp>
        <p:nvSpPr>
          <p:cNvPr id="197" name="Google Shape;197;p10"/>
          <p:cNvSpPr txBox="1">
            <a:spLocks noGrp="1"/>
          </p:cNvSpPr>
          <p:nvPr>
            <p:ph type="body" idx="1"/>
          </p:nvPr>
        </p:nvSpPr>
        <p:spPr>
          <a:xfrm>
            <a:off x="1251625" y="2009400"/>
            <a:ext cx="10178400" cy="4848600"/>
          </a:xfrm>
          <a:prstGeom prst="rect">
            <a:avLst/>
          </a:prstGeom>
          <a:noFill/>
          <a:ln>
            <a:noFill/>
          </a:ln>
        </p:spPr>
        <p:txBody>
          <a:bodyPr spcFirstLastPara="1" wrap="square" lIns="91425" tIns="45700" rIns="91425" bIns="45700" anchor="t" anchorCtr="0">
            <a:noAutofit/>
          </a:bodyPr>
          <a:lstStyle/>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Public speaking/presentations</a:t>
            </a:r>
            <a:endParaRPr sz="3100">
              <a:latin typeface="Times New Roman"/>
              <a:ea typeface="Times New Roman"/>
              <a:cs typeface="Times New Roman"/>
              <a:sym typeface="Times New Roman"/>
            </a:endParaRPr>
          </a:p>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Athletic/sports activities </a:t>
            </a:r>
            <a:endParaRPr sz="3100"/>
          </a:p>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Dorm life vs. Commuter life</a:t>
            </a:r>
            <a:endParaRPr sz="3100"/>
          </a:p>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Job</a:t>
            </a:r>
            <a:endParaRPr sz="3100">
              <a:latin typeface="Times New Roman"/>
              <a:ea typeface="Times New Roman"/>
              <a:cs typeface="Times New Roman"/>
              <a:sym typeface="Times New Roman"/>
            </a:endParaRPr>
          </a:p>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Interpersonal relationships and commitments (romantic, friendship, professional)</a:t>
            </a:r>
            <a:endParaRPr sz="3100">
              <a:latin typeface="Times New Roman"/>
              <a:ea typeface="Times New Roman"/>
              <a:cs typeface="Times New Roman"/>
              <a:sym typeface="Times New Roman"/>
            </a:endParaRPr>
          </a:p>
          <a:p>
            <a:pPr marL="228600" lvl="0" indent="-285750" algn="l" rtl="0">
              <a:lnSpc>
                <a:spcPct val="115000"/>
              </a:lnSpc>
              <a:spcBef>
                <a:spcPts val="700"/>
              </a:spcBef>
              <a:spcAft>
                <a:spcPts val="0"/>
              </a:spcAft>
              <a:buClr>
                <a:srgbClr val="595959"/>
              </a:buClr>
              <a:buSzPts val="3100"/>
              <a:buFont typeface="Times New Roman"/>
              <a:buChar char="❏"/>
            </a:pPr>
            <a:r>
              <a:rPr lang="en-US" sz="3100">
                <a:latin typeface="Times New Roman"/>
                <a:ea typeface="Times New Roman"/>
                <a:cs typeface="Times New Roman"/>
                <a:sym typeface="Times New Roman"/>
              </a:rPr>
              <a:t>Having family-related concerns </a:t>
            </a:r>
            <a:endParaRPr sz="3100"/>
          </a:p>
          <a:p>
            <a:pPr marL="457200" lvl="0" indent="-228600" algn="l" rtl="0">
              <a:lnSpc>
                <a:spcPct val="90000"/>
              </a:lnSpc>
              <a:spcBef>
                <a:spcPts val="70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1251675" y="382380"/>
            <a:ext cx="10178400" cy="82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4500">
                <a:latin typeface="Bodoni"/>
                <a:ea typeface="Bodoni"/>
                <a:cs typeface="Bodoni"/>
                <a:sym typeface="Bodoni"/>
              </a:rPr>
              <a:t>How too much stress can make you feel…</a:t>
            </a:r>
            <a:endParaRPr sz="4500">
              <a:latin typeface="Bodoni"/>
              <a:ea typeface="Bodoni"/>
              <a:cs typeface="Bodoni"/>
              <a:sym typeface="Bodoni"/>
            </a:endParaRPr>
          </a:p>
        </p:txBody>
      </p:sp>
      <p:sp>
        <p:nvSpPr>
          <p:cNvPr id="204" name="Google Shape;204;p14"/>
          <p:cNvSpPr txBox="1">
            <a:spLocks noGrp="1"/>
          </p:cNvSpPr>
          <p:nvPr>
            <p:ph type="body" idx="1"/>
          </p:nvPr>
        </p:nvSpPr>
        <p:spPr>
          <a:xfrm>
            <a:off x="1257300" y="1398325"/>
            <a:ext cx="10178400" cy="5244900"/>
          </a:xfrm>
          <a:prstGeom prst="rect">
            <a:avLst/>
          </a:prstGeom>
          <a:noFill/>
          <a:ln>
            <a:noFill/>
          </a:ln>
        </p:spPr>
        <p:txBody>
          <a:bodyPr spcFirstLastPara="1" wrap="square" lIns="91425" tIns="45700" rIns="91425" bIns="45700" anchor="t" anchorCtr="0">
            <a:normAutofit fontScale="25000" lnSpcReduction="20000"/>
          </a:bodyPr>
          <a:lstStyle/>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Irritable, angry, impatient or wound up</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Over-burdened or overwhelmed</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Anxious, nervous or afraid</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Like your thoughts are racing and you can't switch off</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Unable to enjoy yourself</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95959"/>
              </a:buClr>
              <a:buSzPct val="100000"/>
              <a:buFont typeface="Times New Roman"/>
              <a:buChar char="❏"/>
            </a:pPr>
            <a:r>
              <a:rPr lang="en-US" sz="10600" dirty="0">
                <a:latin typeface="Times New Roman"/>
                <a:ea typeface="Times New Roman"/>
                <a:cs typeface="Times New Roman"/>
                <a:sym typeface="Times New Roman"/>
              </a:rPr>
              <a:t>Depressed</a:t>
            </a:r>
            <a:endParaRPr sz="10600" dirty="0">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Uninterested in life</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Like you've lost your sense of humour</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A sense of dread</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Worried or tense</a:t>
            </a:r>
            <a:endParaRPr sz="10600" dirty="0">
              <a:solidFill>
                <a:srgbClr val="555555"/>
              </a:solidFill>
              <a:latin typeface="Times New Roman"/>
              <a:ea typeface="Times New Roman"/>
              <a:cs typeface="Times New Roman"/>
              <a:sym typeface="Times New Roman"/>
            </a:endParaRPr>
          </a:p>
          <a:p>
            <a:pPr marL="457200" lvl="0" indent="-356004"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Neglected or lonely</a:t>
            </a:r>
            <a:endParaRPr sz="10600" u="sng" dirty="0">
              <a:solidFill>
                <a:srgbClr val="1300C1"/>
              </a:solidFill>
              <a:latin typeface="Times New Roman"/>
              <a:ea typeface="Times New Roman"/>
              <a:cs typeface="Times New Roman"/>
              <a:sym typeface="Times New Roman"/>
            </a:endParaRPr>
          </a:p>
          <a:p>
            <a:pPr marL="457200" lvl="0" indent="-356003" algn="l" rtl="0">
              <a:lnSpc>
                <a:spcPct val="115000"/>
              </a:lnSpc>
              <a:spcBef>
                <a:spcPts val="0"/>
              </a:spcBef>
              <a:spcAft>
                <a:spcPts val="0"/>
              </a:spcAft>
              <a:buClr>
                <a:srgbClr val="555555"/>
              </a:buClr>
              <a:buSzPct val="100000"/>
              <a:buFont typeface="Times New Roman"/>
              <a:buChar char="❏"/>
            </a:pPr>
            <a:r>
              <a:rPr lang="en-US" sz="10600" dirty="0">
                <a:solidFill>
                  <a:srgbClr val="555555"/>
                </a:solidFill>
                <a:latin typeface="Times New Roman"/>
                <a:ea typeface="Times New Roman"/>
                <a:cs typeface="Times New Roman"/>
                <a:sym typeface="Times New Roman"/>
              </a:rPr>
              <a:t>Existing mental health problems getting worse</a:t>
            </a:r>
            <a:endParaRPr sz="10600" dirty="0">
              <a:solidFill>
                <a:srgbClr val="555555"/>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4231" dirty="0">
              <a:solidFill>
                <a:srgbClr val="555555"/>
              </a:solidFill>
              <a:latin typeface="Arial"/>
              <a:ea typeface="Arial"/>
              <a:cs typeface="Arial"/>
              <a:sym typeface="Arial"/>
            </a:endParaRPr>
          </a:p>
          <a:p>
            <a:pPr marL="457200" lvl="0" indent="0" algn="l" rtl="0">
              <a:lnSpc>
                <a:spcPct val="90000"/>
              </a:lnSpc>
              <a:spcBef>
                <a:spcPts val="0"/>
              </a:spcBef>
              <a:spcAft>
                <a:spcPts val="0"/>
              </a:spcAft>
              <a:buNone/>
            </a:pPr>
            <a:r>
              <a:rPr lang="en-US" sz="3600" i="1" dirty="0">
                <a:solidFill>
                  <a:schemeClr val="dk1"/>
                </a:solidFill>
                <a:latin typeface="Times New Roman"/>
                <a:ea typeface="Times New Roman"/>
                <a:cs typeface="Times New Roman"/>
                <a:sym typeface="Times New Roman"/>
              </a:rPr>
              <a:t>Signs and symptoms of stress</a:t>
            </a:r>
            <a:r>
              <a:rPr lang="en-US" sz="3600" dirty="0">
                <a:solidFill>
                  <a:schemeClr val="dk1"/>
                </a:solidFill>
                <a:latin typeface="Times New Roman"/>
                <a:ea typeface="Times New Roman"/>
                <a:cs typeface="Times New Roman"/>
                <a:sym typeface="Times New Roman"/>
              </a:rPr>
              <a:t>. (n.d.). Mind. https://www.mind.org.uk/information-support/types-of-mental-health-problems/stress/signs-and-symptoms-of-stress/</a:t>
            </a:r>
            <a:endParaRPr sz="36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4231" dirty="0">
              <a:solidFill>
                <a:srgbClr val="555555"/>
              </a:solidFill>
              <a:latin typeface="Arial"/>
              <a:ea typeface="Arial"/>
              <a:cs typeface="Arial"/>
              <a:sym typeface="Arial"/>
            </a:endParaRPr>
          </a:p>
          <a:p>
            <a:pPr marL="0" lvl="0" indent="0" algn="l" rtl="0">
              <a:lnSpc>
                <a:spcPct val="115000"/>
              </a:lnSpc>
              <a:spcBef>
                <a:spcPts val="0"/>
              </a:spcBef>
              <a:spcAft>
                <a:spcPts val="0"/>
              </a:spcAft>
              <a:buNone/>
            </a:pPr>
            <a:endParaRPr sz="2864" b="1" dirty="0">
              <a:solidFill>
                <a:srgbClr val="FF0000"/>
              </a:solidFill>
              <a:latin typeface="Arial"/>
              <a:ea typeface="Arial"/>
              <a:cs typeface="Arial"/>
              <a:sym typeface="Arial"/>
            </a:endParaRPr>
          </a:p>
          <a:p>
            <a:pPr marL="457200" lvl="0" indent="0" algn="l" rtl="0">
              <a:lnSpc>
                <a:spcPct val="115000"/>
              </a:lnSpc>
              <a:spcBef>
                <a:spcPts val="2400"/>
              </a:spcBef>
              <a:spcAft>
                <a:spcPts val="2400"/>
              </a:spcAft>
              <a:buSzPct val="211143"/>
              <a:buNone/>
            </a:pPr>
            <a:endParaRPr sz="1100" dirty="0">
              <a:solidFill>
                <a:srgbClr val="555555"/>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Physical Side Effects Of Stress </a:t>
            </a:r>
            <a:endParaRPr>
              <a:latin typeface="Bodoni"/>
              <a:ea typeface="Bodoni"/>
              <a:cs typeface="Bodoni"/>
              <a:sym typeface="Bodoni"/>
            </a:endParaRPr>
          </a:p>
        </p:txBody>
      </p:sp>
      <p:sp>
        <p:nvSpPr>
          <p:cNvPr id="211" name="Google Shape;211;p15"/>
          <p:cNvSpPr txBox="1">
            <a:spLocks noGrp="1"/>
          </p:cNvSpPr>
          <p:nvPr>
            <p:ph type="body" idx="1"/>
          </p:nvPr>
        </p:nvSpPr>
        <p:spPr>
          <a:xfrm>
            <a:off x="1251675" y="1732475"/>
            <a:ext cx="10178400" cy="5046300"/>
          </a:xfrm>
          <a:prstGeom prst="rect">
            <a:avLst/>
          </a:prstGeom>
          <a:noFill/>
          <a:ln>
            <a:noFill/>
          </a:ln>
        </p:spPr>
        <p:txBody>
          <a:bodyPr spcFirstLastPara="1" wrap="square" lIns="91425" tIns="45700" rIns="91425" bIns="45700" anchor="t" anchorCtr="0">
            <a:normAutofit fontScale="62500" lnSpcReduction="20000"/>
          </a:bodyPr>
          <a:lstStyle/>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Difficulty breathing</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Panic attacks</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Sleep problems</a:t>
            </a:r>
            <a:endParaRPr sz="4800" u="sng" dirty="0">
              <a:solidFill>
                <a:srgbClr val="1300C1"/>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Fatigue</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Muscle aches and headaches</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Chest pains and high blood pressure</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Sudden weight gain or weight loss</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Developing rashes, acne, or itchy skin</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Changes in your body</a:t>
            </a:r>
            <a:endParaRPr sz="4800" dirty="0">
              <a:solidFill>
                <a:srgbClr val="555555"/>
              </a:solidFill>
              <a:latin typeface="Times New Roman"/>
              <a:ea typeface="Times New Roman"/>
              <a:cs typeface="Times New Roman"/>
              <a:sym typeface="Times New Roman"/>
            </a:endParaRPr>
          </a:p>
          <a:p>
            <a:pPr marL="635000" lvl="0" indent="-396240" algn="l" rtl="0">
              <a:lnSpc>
                <a:spcPct val="115000"/>
              </a:lnSpc>
              <a:spcBef>
                <a:spcPts val="0"/>
              </a:spcBef>
              <a:spcAft>
                <a:spcPts val="0"/>
              </a:spcAft>
              <a:buClr>
                <a:srgbClr val="555555"/>
              </a:buClr>
              <a:buSzPct val="100000"/>
              <a:buFont typeface="Times New Roman"/>
              <a:buChar char="❏"/>
            </a:pPr>
            <a:r>
              <a:rPr lang="en-US" sz="4800" dirty="0">
                <a:solidFill>
                  <a:srgbClr val="555555"/>
                </a:solidFill>
                <a:latin typeface="Times New Roman"/>
                <a:ea typeface="Times New Roman"/>
                <a:cs typeface="Times New Roman"/>
                <a:sym typeface="Times New Roman"/>
              </a:rPr>
              <a:t>Existing physical health problems getting worse</a:t>
            </a:r>
            <a:endParaRPr sz="4800" dirty="0">
              <a:solidFill>
                <a:srgbClr val="555555"/>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1450" i="1" dirty="0">
              <a:solidFill>
                <a:schemeClr val="dk1"/>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1450" i="1" dirty="0">
              <a:solidFill>
                <a:schemeClr val="dk1"/>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r>
              <a:rPr lang="en-US" sz="1450" i="1" dirty="0">
                <a:solidFill>
                  <a:schemeClr val="dk1"/>
                </a:solidFill>
                <a:latin typeface="Times New Roman"/>
                <a:ea typeface="Times New Roman"/>
                <a:cs typeface="Times New Roman"/>
                <a:sym typeface="Times New Roman"/>
              </a:rPr>
              <a:t>Signs and symptoms of stress</a:t>
            </a:r>
            <a:r>
              <a:rPr lang="en-US" sz="1450" dirty="0">
                <a:solidFill>
                  <a:schemeClr val="dk1"/>
                </a:solidFill>
                <a:latin typeface="Times New Roman"/>
                <a:ea typeface="Times New Roman"/>
                <a:cs typeface="Times New Roman"/>
                <a:sym typeface="Times New Roman"/>
              </a:rPr>
              <a:t>. (n.d.). Mind. https://www.mind.org.uk/information-support/types-of-mental-health-problems/stress/signs-and-symptoms-of-stress/</a:t>
            </a:r>
            <a:endParaRPr sz="145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800" dirty="0">
              <a:solidFill>
                <a:srgbClr val="555555"/>
              </a:solidFill>
              <a:latin typeface="Arial"/>
              <a:ea typeface="Arial"/>
              <a:cs typeface="Arial"/>
              <a:sym typeface="Arial"/>
            </a:endParaRPr>
          </a:p>
          <a:p>
            <a:pPr marL="0" lvl="0" indent="0" algn="l" rtl="0">
              <a:lnSpc>
                <a:spcPct val="110000"/>
              </a:lnSpc>
              <a:spcBef>
                <a:spcPts val="2400"/>
              </a:spcBef>
              <a:spcAft>
                <a:spcPts val="0"/>
              </a:spcAft>
              <a:buSzPct val="9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7759215" y="1917188"/>
            <a:ext cx="4254758" cy="269861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accent1"/>
              </a:buClr>
              <a:buSzPts val="4800"/>
              <a:buFont typeface="Gill Sans"/>
              <a:buNone/>
            </a:pPr>
            <a:r>
              <a:rPr lang="en-US" sz="4800" dirty="0"/>
              <a:t>MANAGING YOUR </a:t>
            </a:r>
            <a:br>
              <a:rPr lang="en-US" sz="4800" dirty="0"/>
            </a:br>
            <a:r>
              <a:rPr lang="en-US" sz="4800" dirty="0"/>
              <a:t>STRESS VIDEO</a:t>
            </a:r>
            <a:endParaRPr dirty="0"/>
          </a:p>
        </p:txBody>
      </p:sp>
      <p:sp>
        <p:nvSpPr>
          <p:cNvPr id="217" name="Google Shape;217;p16"/>
          <p:cNvSpPr txBox="1"/>
          <p:nvPr/>
        </p:nvSpPr>
        <p:spPr>
          <a:xfrm>
            <a:off x="515075" y="6242400"/>
            <a:ext cx="6672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a:solidFill>
                  <a:schemeClr val="hlink"/>
                </a:solidFill>
                <a:latin typeface="Gill Sans"/>
                <a:ea typeface="Gill Sans"/>
                <a:cs typeface="Gill Sans"/>
                <a:sym typeface="Gill Sans"/>
                <a:hlinkClick r:id="rId3"/>
              </a:rPr>
              <a:t>https://youtu.be/Wh5HyJ1rxzk?si=H9BJ1x6E4Mh3u1KH</a:t>
            </a:r>
            <a:endParaRPr sz="1600">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p:txBody>
      </p:sp>
      <p:pic>
        <p:nvPicPr>
          <p:cNvPr id="218" name="Google Shape;218;p16"/>
          <p:cNvPicPr preferRelativeResize="0"/>
          <p:nvPr/>
        </p:nvPicPr>
        <p:blipFill>
          <a:blip r:embed="rId4">
            <a:alphaModFix/>
          </a:blip>
          <a:stretch>
            <a:fillRect/>
          </a:stretch>
        </p:blipFill>
        <p:spPr>
          <a:xfrm>
            <a:off x="738125" y="1179300"/>
            <a:ext cx="6080275" cy="446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2"/>
        <p:cNvGrpSpPr/>
        <p:nvPr/>
      </p:nvGrpSpPr>
      <p:grpSpPr>
        <a:xfrm>
          <a:off x="0" y="0"/>
          <a:ext cx="0" cy="0"/>
          <a:chOff x="0" y="0"/>
          <a:chExt cx="0" cy="0"/>
        </a:xfrm>
      </p:grpSpPr>
      <p:sp>
        <p:nvSpPr>
          <p:cNvPr id="223" name="Google Shape;223;p1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4" name="Google Shape;224;p17"/>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rgbClr val="DBDB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25" name="Google Shape;225;p17"/>
          <p:cNvSpPr/>
          <p:nvPr/>
        </p:nvSpPr>
        <p:spPr>
          <a:xfrm>
            <a:off x="0" y="0"/>
            <a:ext cx="2835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6" name="Google Shape;226;p17"/>
          <p:cNvSpPr txBox="1">
            <a:spLocks noGrp="1"/>
          </p:cNvSpPr>
          <p:nvPr>
            <p:ph type="title"/>
          </p:nvPr>
        </p:nvSpPr>
        <p:spPr>
          <a:xfrm>
            <a:off x="8050787" y="482321"/>
            <a:ext cx="3656700" cy="55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COPING STRATEGIES</a:t>
            </a:r>
            <a:endParaRPr sz="4000">
              <a:latin typeface="Bodoni"/>
              <a:ea typeface="Bodoni"/>
              <a:cs typeface="Bodoni"/>
              <a:sym typeface="Bodoni"/>
            </a:endParaRPr>
          </a:p>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EXPLAINED</a:t>
            </a:r>
            <a:endParaRPr sz="4000">
              <a:latin typeface="Bodoni"/>
              <a:ea typeface="Bodoni"/>
              <a:cs typeface="Bodoni"/>
              <a:sym typeface="Bodoni"/>
            </a:endParaRPr>
          </a:p>
        </p:txBody>
      </p:sp>
      <p:grpSp>
        <p:nvGrpSpPr>
          <p:cNvPr id="227" name="Google Shape;227;p17"/>
          <p:cNvGrpSpPr/>
          <p:nvPr/>
        </p:nvGrpSpPr>
        <p:grpSpPr>
          <a:xfrm>
            <a:off x="707118" y="481693"/>
            <a:ext cx="6363757" cy="5572039"/>
            <a:chOff x="-58057" y="680"/>
            <a:chExt cx="6363757" cy="5572039"/>
          </a:xfrm>
        </p:grpSpPr>
        <p:cxnSp>
          <p:nvCxnSpPr>
            <p:cNvPr id="228" name="Google Shape;228;p17"/>
            <p:cNvCxnSpPr/>
            <p:nvPr/>
          </p:nvCxnSpPr>
          <p:spPr>
            <a:xfrm>
              <a:off x="0" y="680"/>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29" name="Google Shape;229;p17"/>
            <p:cNvSpPr/>
            <p:nvPr/>
          </p:nvSpPr>
          <p:spPr>
            <a:xfrm>
              <a:off x="0" y="680"/>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7"/>
            <p:cNvSpPr txBox="1"/>
            <p:nvPr/>
          </p:nvSpPr>
          <p:spPr>
            <a:xfrm>
              <a:off x="0" y="680"/>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Prioritize Physical Health / Exercise</a:t>
              </a:r>
              <a:endParaRPr sz="1400" b="0" i="0" u="none" strike="noStrike" cap="none">
                <a:solidFill>
                  <a:srgbClr val="000000"/>
                </a:solidFill>
                <a:latin typeface="Arial"/>
                <a:ea typeface="Arial"/>
                <a:cs typeface="Arial"/>
                <a:sym typeface="Arial"/>
              </a:endParaRPr>
            </a:p>
          </p:txBody>
        </p:sp>
        <p:cxnSp>
          <p:nvCxnSpPr>
            <p:cNvPr id="231" name="Google Shape;231;p17"/>
            <p:cNvCxnSpPr/>
            <p:nvPr/>
          </p:nvCxnSpPr>
          <p:spPr>
            <a:xfrm>
              <a:off x="0" y="111506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32" name="Google Shape;232;p17"/>
            <p:cNvSpPr/>
            <p:nvPr/>
          </p:nvSpPr>
          <p:spPr>
            <a:xfrm>
              <a:off x="0" y="111506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7"/>
            <p:cNvSpPr txBox="1"/>
            <p:nvPr/>
          </p:nvSpPr>
          <p:spPr>
            <a:xfrm>
              <a:off x="-58057" y="117795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Explore Campus Activities</a:t>
              </a:r>
              <a:endParaRPr sz="2800" i="0" u="none" strike="noStrike" cap="none">
                <a:solidFill>
                  <a:schemeClr val="dk1"/>
                </a:solidFill>
                <a:latin typeface="Times New Roman"/>
                <a:ea typeface="Times New Roman"/>
                <a:cs typeface="Times New Roman"/>
                <a:sym typeface="Times New Roman"/>
              </a:endParaRPr>
            </a:p>
          </p:txBody>
        </p:sp>
        <p:cxnSp>
          <p:nvCxnSpPr>
            <p:cNvPr id="234" name="Google Shape;234;p17"/>
            <p:cNvCxnSpPr/>
            <p:nvPr/>
          </p:nvCxnSpPr>
          <p:spPr>
            <a:xfrm>
              <a:off x="0" y="222944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35" name="Google Shape;235;p17"/>
            <p:cNvSpPr/>
            <p:nvPr/>
          </p:nvSpPr>
          <p:spPr>
            <a:xfrm>
              <a:off x="0" y="222944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7"/>
            <p:cNvSpPr txBox="1"/>
            <p:nvPr/>
          </p:nvSpPr>
          <p:spPr>
            <a:xfrm>
              <a:off x="0" y="222944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Organize Time Based On Energy Level</a:t>
              </a:r>
              <a:endParaRPr sz="1400" b="0" i="0" u="none" strike="noStrike" cap="none">
                <a:solidFill>
                  <a:srgbClr val="000000"/>
                </a:solidFill>
                <a:latin typeface="Arial"/>
                <a:ea typeface="Arial"/>
                <a:cs typeface="Arial"/>
                <a:sym typeface="Arial"/>
              </a:endParaRPr>
            </a:p>
          </p:txBody>
        </p:sp>
        <p:cxnSp>
          <p:nvCxnSpPr>
            <p:cNvPr id="237" name="Google Shape;237;p17"/>
            <p:cNvCxnSpPr/>
            <p:nvPr/>
          </p:nvCxnSpPr>
          <p:spPr>
            <a:xfrm>
              <a:off x="0" y="334383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38" name="Google Shape;238;p17"/>
            <p:cNvSpPr/>
            <p:nvPr/>
          </p:nvSpPr>
          <p:spPr>
            <a:xfrm>
              <a:off x="0" y="334383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7"/>
            <p:cNvSpPr txBox="1"/>
            <p:nvPr/>
          </p:nvSpPr>
          <p:spPr>
            <a:xfrm>
              <a:off x="0" y="334383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Take Breaks</a:t>
              </a:r>
              <a:endParaRPr sz="1400" b="0" i="0" u="none" strike="noStrike" cap="none">
                <a:solidFill>
                  <a:srgbClr val="000000"/>
                </a:solidFill>
                <a:latin typeface="Arial"/>
                <a:ea typeface="Arial"/>
                <a:cs typeface="Arial"/>
                <a:sym typeface="Arial"/>
              </a:endParaRPr>
            </a:p>
          </p:txBody>
        </p:sp>
        <p:cxnSp>
          <p:nvCxnSpPr>
            <p:cNvPr id="240" name="Google Shape;240;p17"/>
            <p:cNvCxnSpPr/>
            <p:nvPr/>
          </p:nvCxnSpPr>
          <p:spPr>
            <a:xfrm>
              <a:off x="0" y="445821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41" name="Google Shape;241;p17"/>
            <p:cNvSpPr/>
            <p:nvPr/>
          </p:nvSpPr>
          <p:spPr>
            <a:xfrm>
              <a:off x="0" y="445821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7"/>
            <p:cNvSpPr txBox="1"/>
            <p:nvPr/>
          </p:nvSpPr>
          <p:spPr>
            <a:xfrm>
              <a:off x="0" y="445821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Set Manageable Goals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6"/>
        <p:cNvGrpSpPr/>
        <p:nvPr/>
      </p:nvGrpSpPr>
      <p:grpSpPr>
        <a:xfrm>
          <a:off x="0" y="0"/>
          <a:ext cx="0" cy="0"/>
          <a:chOff x="0" y="0"/>
          <a:chExt cx="0" cy="0"/>
        </a:xfrm>
      </p:grpSpPr>
      <p:sp>
        <p:nvSpPr>
          <p:cNvPr id="247" name="Google Shape;247;p1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48" name="Google Shape;248;p18"/>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rgbClr val="DBDB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49" name="Google Shape;249;p18"/>
          <p:cNvSpPr/>
          <p:nvPr/>
        </p:nvSpPr>
        <p:spPr>
          <a:xfrm>
            <a:off x="0" y="0"/>
            <a:ext cx="2835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50" name="Google Shape;250;p18"/>
          <p:cNvSpPr txBox="1">
            <a:spLocks noGrp="1"/>
          </p:cNvSpPr>
          <p:nvPr>
            <p:ph type="title"/>
          </p:nvPr>
        </p:nvSpPr>
        <p:spPr>
          <a:xfrm>
            <a:off x="8050787" y="482321"/>
            <a:ext cx="3656700" cy="55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COPING STRATEGIES</a:t>
            </a:r>
            <a:endParaRPr sz="4000">
              <a:latin typeface="Bodoni"/>
              <a:ea typeface="Bodoni"/>
              <a:cs typeface="Bodoni"/>
              <a:sym typeface="Bodoni"/>
            </a:endParaRPr>
          </a:p>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EXPLAINED</a:t>
            </a:r>
            <a:endParaRPr sz="4000">
              <a:latin typeface="Bodoni"/>
              <a:ea typeface="Bodoni"/>
              <a:cs typeface="Bodoni"/>
              <a:sym typeface="Bodoni"/>
            </a:endParaRPr>
          </a:p>
        </p:txBody>
      </p:sp>
      <p:grpSp>
        <p:nvGrpSpPr>
          <p:cNvPr id="251" name="Google Shape;251;p18"/>
          <p:cNvGrpSpPr/>
          <p:nvPr/>
        </p:nvGrpSpPr>
        <p:grpSpPr>
          <a:xfrm>
            <a:off x="765175" y="481693"/>
            <a:ext cx="6305700" cy="5572039"/>
            <a:chOff x="0" y="680"/>
            <a:chExt cx="6305700" cy="5572039"/>
          </a:xfrm>
        </p:grpSpPr>
        <p:cxnSp>
          <p:nvCxnSpPr>
            <p:cNvPr id="252" name="Google Shape;252;p18"/>
            <p:cNvCxnSpPr/>
            <p:nvPr/>
          </p:nvCxnSpPr>
          <p:spPr>
            <a:xfrm>
              <a:off x="0" y="680"/>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53" name="Google Shape;253;p18"/>
            <p:cNvSpPr/>
            <p:nvPr/>
          </p:nvSpPr>
          <p:spPr>
            <a:xfrm>
              <a:off x="0" y="680"/>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8"/>
            <p:cNvSpPr txBox="1"/>
            <p:nvPr/>
          </p:nvSpPr>
          <p:spPr>
            <a:xfrm>
              <a:off x="0" y="680"/>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Go Out With Friends</a:t>
              </a:r>
              <a:endParaRPr sz="2800" i="0" u="none" strike="noStrike" cap="none">
                <a:solidFill>
                  <a:schemeClr val="dk1"/>
                </a:solidFill>
                <a:latin typeface="Times New Roman"/>
                <a:ea typeface="Times New Roman"/>
                <a:cs typeface="Times New Roman"/>
                <a:sym typeface="Times New Roman"/>
              </a:endParaRPr>
            </a:p>
          </p:txBody>
        </p:sp>
        <p:cxnSp>
          <p:nvCxnSpPr>
            <p:cNvPr id="255" name="Google Shape;255;p18"/>
            <p:cNvCxnSpPr/>
            <p:nvPr/>
          </p:nvCxnSpPr>
          <p:spPr>
            <a:xfrm>
              <a:off x="0" y="111506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56" name="Google Shape;256;p18"/>
            <p:cNvSpPr/>
            <p:nvPr/>
          </p:nvSpPr>
          <p:spPr>
            <a:xfrm>
              <a:off x="0" y="111506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8"/>
            <p:cNvSpPr txBox="1"/>
            <p:nvPr/>
          </p:nvSpPr>
          <p:spPr>
            <a:xfrm>
              <a:off x="0" y="111506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It’s Okay To Say….”No.”</a:t>
              </a:r>
              <a:endParaRPr sz="1400" b="0" i="0" u="none" strike="noStrike" cap="none">
                <a:solidFill>
                  <a:srgbClr val="000000"/>
                </a:solidFill>
                <a:latin typeface="Arial"/>
                <a:ea typeface="Arial"/>
                <a:cs typeface="Arial"/>
                <a:sym typeface="Arial"/>
              </a:endParaRPr>
            </a:p>
          </p:txBody>
        </p:sp>
        <p:cxnSp>
          <p:nvCxnSpPr>
            <p:cNvPr id="258" name="Google Shape;258;p18"/>
            <p:cNvCxnSpPr/>
            <p:nvPr/>
          </p:nvCxnSpPr>
          <p:spPr>
            <a:xfrm>
              <a:off x="0" y="222944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59" name="Google Shape;259;p18"/>
            <p:cNvSpPr/>
            <p:nvPr/>
          </p:nvSpPr>
          <p:spPr>
            <a:xfrm>
              <a:off x="0" y="222944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8"/>
            <p:cNvSpPr txBox="1"/>
            <p:nvPr/>
          </p:nvSpPr>
          <p:spPr>
            <a:xfrm>
              <a:off x="0" y="222944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Develop Interest and Hobbies</a:t>
              </a:r>
              <a:endParaRPr sz="1400" b="0" i="0" u="none" strike="noStrike" cap="none">
                <a:solidFill>
                  <a:srgbClr val="000000"/>
                </a:solidFill>
                <a:latin typeface="Arial"/>
                <a:ea typeface="Arial"/>
                <a:cs typeface="Arial"/>
                <a:sym typeface="Arial"/>
              </a:endParaRPr>
            </a:p>
          </p:txBody>
        </p:sp>
        <p:cxnSp>
          <p:nvCxnSpPr>
            <p:cNvPr id="261" name="Google Shape;261;p18"/>
            <p:cNvCxnSpPr/>
            <p:nvPr/>
          </p:nvCxnSpPr>
          <p:spPr>
            <a:xfrm>
              <a:off x="0" y="334383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62" name="Google Shape;262;p18"/>
            <p:cNvSpPr/>
            <p:nvPr/>
          </p:nvSpPr>
          <p:spPr>
            <a:xfrm>
              <a:off x="0" y="334383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8"/>
            <p:cNvSpPr txBox="1"/>
            <p:nvPr/>
          </p:nvSpPr>
          <p:spPr>
            <a:xfrm>
              <a:off x="0" y="334383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Meet New People</a:t>
              </a:r>
              <a:endParaRPr sz="1400" b="0" i="0" u="none" strike="noStrike" cap="none">
                <a:solidFill>
                  <a:srgbClr val="000000"/>
                </a:solidFill>
                <a:latin typeface="Arial"/>
                <a:ea typeface="Arial"/>
                <a:cs typeface="Arial"/>
                <a:sym typeface="Arial"/>
              </a:endParaRPr>
            </a:p>
          </p:txBody>
        </p:sp>
        <p:cxnSp>
          <p:nvCxnSpPr>
            <p:cNvPr id="264" name="Google Shape;264;p18"/>
            <p:cNvCxnSpPr/>
            <p:nvPr/>
          </p:nvCxnSpPr>
          <p:spPr>
            <a:xfrm>
              <a:off x="0" y="445821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265" name="Google Shape;265;p18"/>
            <p:cNvSpPr/>
            <p:nvPr/>
          </p:nvSpPr>
          <p:spPr>
            <a:xfrm>
              <a:off x="0" y="445821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8"/>
            <p:cNvSpPr txBox="1"/>
            <p:nvPr/>
          </p:nvSpPr>
          <p:spPr>
            <a:xfrm>
              <a:off x="0" y="445821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Annual Medical Check-Ups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0"/>
        <p:cNvGrpSpPr/>
        <p:nvPr/>
      </p:nvGrpSpPr>
      <p:grpSpPr>
        <a:xfrm>
          <a:off x="0" y="0"/>
          <a:ext cx="0" cy="0"/>
          <a:chOff x="0" y="0"/>
          <a:chExt cx="0" cy="0"/>
        </a:xfrm>
      </p:grpSpPr>
      <p:sp>
        <p:nvSpPr>
          <p:cNvPr id="271" name="Google Shape;271;p1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72" name="Google Shape;272;p19"/>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rgbClr val="DBDB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73" name="Google Shape;273;p19"/>
          <p:cNvSpPr/>
          <p:nvPr/>
        </p:nvSpPr>
        <p:spPr>
          <a:xfrm>
            <a:off x="0" y="0"/>
            <a:ext cx="283464"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74" name="Google Shape;274;p19"/>
          <p:cNvSpPr txBox="1">
            <a:spLocks noGrp="1"/>
          </p:cNvSpPr>
          <p:nvPr>
            <p:ph type="title"/>
          </p:nvPr>
        </p:nvSpPr>
        <p:spPr>
          <a:xfrm>
            <a:off x="8050787" y="482321"/>
            <a:ext cx="3656581" cy="55716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COPING STRATEGIES</a:t>
            </a:r>
            <a:endParaRPr sz="4000">
              <a:latin typeface="Bodoni"/>
              <a:ea typeface="Bodoni"/>
              <a:cs typeface="Bodoni"/>
              <a:sym typeface="Bodoni"/>
            </a:endParaRPr>
          </a:p>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EXPLAINED</a:t>
            </a:r>
            <a:endParaRPr sz="4000">
              <a:latin typeface="Bodoni"/>
              <a:ea typeface="Bodoni"/>
              <a:cs typeface="Bodoni"/>
              <a:sym typeface="Bodoni"/>
            </a:endParaRPr>
          </a:p>
        </p:txBody>
      </p:sp>
      <p:grpSp>
        <p:nvGrpSpPr>
          <p:cNvPr id="275" name="Google Shape;275;p19"/>
          <p:cNvGrpSpPr/>
          <p:nvPr/>
        </p:nvGrpSpPr>
        <p:grpSpPr>
          <a:xfrm>
            <a:off x="765175" y="481693"/>
            <a:ext cx="6305700" cy="5572039"/>
            <a:chOff x="0" y="680"/>
            <a:chExt cx="6305700" cy="5572039"/>
          </a:xfrm>
        </p:grpSpPr>
        <p:cxnSp>
          <p:nvCxnSpPr>
            <p:cNvPr id="276" name="Google Shape;276;p19"/>
            <p:cNvCxnSpPr/>
            <p:nvPr/>
          </p:nvCxnSpPr>
          <p:spPr>
            <a:xfrm>
              <a:off x="0" y="680"/>
              <a:ext cx="6305700" cy="0"/>
            </a:xfrm>
            <a:prstGeom prst="straightConnector1">
              <a:avLst/>
            </a:prstGeom>
            <a:gradFill>
              <a:gsLst>
                <a:gs pos="0">
                  <a:srgbClr val="8F7385"/>
                </a:gs>
                <a:gs pos="50000">
                  <a:srgbClr val="835D75"/>
                </a:gs>
                <a:gs pos="100000">
                  <a:srgbClr val="755066"/>
                </a:gs>
              </a:gsLst>
              <a:lin ang="5400000" scaled="0"/>
            </a:gradFill>
            <a:ln w="9525" cap="flat" cmpd="sng">
              <a:solidFill>
                <a:srgbClr val="826075"/>
              </a:solidFill>
              <a:prstDash val="solid"/>
              <a:round/>
              <a:headEnd type="none" w="sm" len="sm"/>
              <a:tailEnd type="none" w="sm" len="sm"/>
            </a:ln>
          </p:spPr>
        </p:cxnSp>
        <p:sp>
          <p:nvSpPr>
            <p:cNvPr id="277" name="Google Shape;277;p19"/>
            <p:cNvSpPr/>
            <p:nvPr/>
          </p:nvSpPr>
          <p:spPr>
            <a:xfrm>
              <a:off x="0" y="680"/>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8" name="Google Shape;278;p19"/>
            <p:cNvCxnSpPr/>
            <p:nvPr/>
          </p:nvCxnSpPr>
          <p:spPr>
            <a:xfrm>
              <a:off x="0" y="1115064"/>
              <a:ext cx="6305700" cy="0"/>
            </a:xfrm>
            <a:prstGeom prst="straightConnector1">
              <a:avLst/>
            </a:prstGeom>
            <a:gradFill>
              <a:gsLst>
                <a:gs pos="0">
                  <a:srgbClr val="8F7385"/>
                </a:gs>
                <a:gs pos="50000">
                  <a:srgbClr val="835D75"/>
                </a:gs>
                <a:gs pos="100000">
                  <a:srgbClr val="755066"/>
                </a:gs>
              </a:gsLst>
              <a:lin ang="5400000" scaled="0"/>
            </a:gradFill>
            <a:ln w="9525" cap="flat" cmpd="sng">
              <a:solidFill>
                <a:srgbClr val="826075"/>
              </a:solidFill>
              <a:prstDash val="solid"/>
              <a:round/>
              <a:headEnd type="none" w="sm" len="sm"/>
              <a:tailEnd type="none" w="sm" len="sm"/>
            </a:ln>
          </p:spPr>
        </p:cxnSp>
        <p:sp>
          <p:nvSpPr>
            <p:cNvPr id="279" name="Google Shape;279;p19"/>
            <p:cNvSpPr/>
            <p:nvPr/>
          </p:nvSpPr>
          <p:spPr>
            <a:xfrm>
              <a:off x="0" y="111506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9"/>
            <p:cNvSpPr txBox="1"/>
            <p:nvPr/>
          </p:nvSpPr>
          <p:spPr>
            <a:xfrm>
              <a:off x="0" y="111506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Healthy Sleep Habits</a:t>
              </a:r>
              <a:endParaRPr sz="1400" b="0" i="0" u="none" strike="noStrike" cap="none">
                <a:solidFill>
                  <a:srgbClr val="000000"/>
                </a:solidFill>
                <a:latin typeface="Arial"/>
                <a:ea typeface="Arial"/>
                <a:cs typeface="Arial"/>
                <a:sym typeface="Arial"/>
              </a:endParaRPr>
            </a:p>
          </p:txBody>
        </p:sp>
        <p:cxnSp>
          <p:nvCxnSpPr>
            <p:cNvPr id="281" name="Google Shape;281;p19"/>
            <p:cNvCxnSpPr/>
            <p:nvPr/>
          </p:nvCxnSpPr>
          <p:spPr>
            <a:xfrm>
              <a:off x="0" y="2229449"/>
              <a:ext cx="6305700" cy="0"/>
            </a:xfrm>
            <a:prstGeom prst="straightConnector1">
              <a:avLst/>
            </a:prstGeom>
            <a:gradFill>
              <a:gsLst>
                <a:gs pos="0">
                  <a:srgbClr val="8F7385"/>
                </a:gs>
                <a:gs pos="50000">
                  <a:srgbClr val="835D75"/>
                </a:gs>
                <a:gs pos="100000">
                  <a:srgbClr val="755066"/>
                </a:gs>
              </a:gsLst>
              <a:lin ang="5400000" scaled="0"/>
            </a:gradFill>
            <a:ln w="9525" cap="flat" cmpd="sng">
              <a:solidFill>
                <a:srgbClr val="826075"/>
              </a:solidFill>
              <a:prstDash val="solid"/>
              <a:round/>
              <a:headEnd type="none" w="sm" len="sm"/>
              <a:tailEnd type="none" w="sm" len="sm"/>
            </a:ln>
          </p:spPr>
        </p:cxnSp>
        <p:sp>
          <p:nvSpPr>
            <p:cNvPr id="282" name="Google Shape;282;p19"/>
            <p:cNvSpPr/>
            <p:nvPr/>
          </p:nvSpPr>
          <p:spPr>
            <a:xfrm>
              <a:off x="0" y="222944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9"/>
            <p:cNvSpPr txBox="1"/>
            <p:nvPr/>
          </p:nvSpPr>
          <p:spPr>
            <a:xfrm>
              <a:off x="0" y="222944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Eat Regular Meals</a:t>
              </a:r>
              <a:endParaRPr sz="1400" b="0" i="0" u="none" strike="noStrike" cap="none">
                <a:solidFill>
                  <a:srgbClr val="000000"/>
                </a:solidFill>
                <a:latin typeface="Arial"/>
                <a:ea typeface="Arial"/>
                <a:cs typeface="Arial"/>
                <a:sym typeface="Arial"/>
              </a:endParaRPr>
            </a:p>
          </p:txBody>
        </p:sp>
        <p:cxnSp>
          <p:nvCxnSpPr>
            <p:cNvPr id="284" name="Google Shape;284;p19"/>
            <p:cNvCxnSpPr/>
            <p:nvPr/>
          </p:nvCxnSpPr>
          <p:spPr>
            <a:xfrm>
              <a:off x="0" y="3343834"/>
              <a:ext cx="6305700" cy="0"/>
            </a:xfrm>
            <a:prstGeom prst="straightConnector1">
              <a:avLst/>
            </a:prstGeom>
            <a:gradFill>
              <a:gsLst>
                <a:gs pos="0">
                  <a:srgbClr val="8F7385"/>
                </a:gs>
                <a:gs pos="50000">
                  <a:srgbClr val="835D75"/>
                </a:gs>
                <a:gs pos="100000">
                  <a:srgbClr val="755066"/>
                </a:gs>
              </a:gsLst>
              <a:lin ang="5400000" scaled="0"/>
            </a:gradFill>
            <a:ln w="9525" cap="flat" cmpd="sng">
              <a:solidFill>
                <a:srgbClr val="826075"/>
              </a:solidFill>
              <a:prstDash val="solid"/>
              <a:round/>
              <a:headEnd type="none" w="sm" len="sm"/>
              <a:tailEnd type="none" w="sm" len="sm"/>
            </a:ln>
          </p:spPr>
        </p:cxnSp>
        <p:sp>
          <p:nvSpPr>
            <p:cNvPr id="285" name="Google Shape;285;p19"/>
            <p:cNvSpPr/>
            <p:nvPr/>
          </p:nvSpPr>
          <p:spPr>
            <a:xfrm>
              <a:off x="0" y="334383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9"/>
            <p:cNvSpPr txBox="1"/>
            <p:nvPr/>
          </p:nvSpPr>
          <p:spPr>
            <a:xfrm>
              <a:off x="0" y="334383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Time For Yourself &amp; Relaxation</a:t>
              </a:r>
              <a:endParaRPr sz="1400" b="0" i="0" u="none" strike="noStrike" cap="none">
                <a:solidFill>
                  <a:srgbClr val="000000"/>
                </a:solidFill>
                <a:latin typeface="Arial"/>
                <a:ea typeface="Arial"/>
                <a:cs typeface="Arial"/>
                <a:sym typeface="Arial"/>
              </a:endParaRPr>
            </a:p>
          </p:txBody>
        </p:sp>
        <p:cxnSp>
          <p:nvCxnSpPr>
            <p:cNvPr id="287" name="Google Shape;287;p19"/>
            <p:cNvCxnSpPr/>
            <p:nvPr/>
          </p:nvCxnSpPr>
          <p:spPr>
            <a:xfrm>
              <a:off x="0" y="4458219"/>
              <a:ext cx="6305700" cy="0"/>
            </a:xfrm>
            <a:prstGeom prst="straightConnector1">
              <a:avLst/>
            </a:prstGeom>
            <a:gradFill>
              <a:gsLst>
                <a:gs pos="0">
                  <a:srgbClr val="8F7385"/>
                </a:gs>
                <a:gs pos="50000">
                  <a:srgbClr val="835D75"/>
                </a:gs>
                <a:gs pos="100000">
                  <a:srgbClr val="755066"/>
                </a:gs>
              </a:gsLst>
              <a:lin ang="5400000" scaled="0"/>
            </a:gradFill>
            <a:ln w="9525" cap="flat" cmpd="sng">
              <a:solidFill>
                <a:srgbClr val="826075"/>
              </a:solidFill>
              <a:prstDash val="solid"/>
              <a:round/>
              <a:headEnd type="none" w="sm" len="sm"/>
              <a:tailEnd type="none" w="sm" len="sm"/>
            </a:ln>
          </p:spPr>
        </p:cxnSp>
        <p:sp>
          <p:nvSpPr>
            <p:cNvPr id="288" name="Google Shape;288;p19"/>
            <p:cNvSpPr/>
            <p:nvPr/>
          </p:nvSpPr>
          <p:spPr>
            <a:xfrm>
              <a:off x="0" y="445821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9"/>
            <p:cNvSpPr txBox="1"/>
            <p:nvPr/>
          </p:nvSpPr>
          <p:spPr>
            <a:xfrm>
              <a:off x="0" y="445821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Get Fresh Air</a:t>
              </a:r>
              <a:endParaRPr sz="1400" b="0" i="0" u="none" strike="noStrike" cap="none">
                <a:solidFill>
                  <a:srgbClr val="000000"/>
                </a:solidFill>
                <a:latin typeface="Arial"/>
                <a:ea typeface="Arial"/>
                <a:cs typeface="Arial"/>
                <a:sym typeface="Arial"/>
              </a:endParaRPr>
            </a:p>
          </p:txBody>
        </p:sp>
        <p:sp>
          <p:nvSpPr>
            <p:cNvPr id="290" name="Google Shape;290;p19"/>
            <p:cNvSpPr txBox="1"/>
            <p:nvPr/>
          </p:nvSpPr>
          <p:spPr>
            <a:xfrm>
              <a:off x="0" y="680"/>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Create A Safe Place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4"/>
        <p:cNvGrpSpPr/>
        <p:nvPr/>
      </p:nvGrpSpPr>
      <p:grpSpPr>
        <a:xfrm>
          <a:off x="0" y="0"/>
          <a:ext cx="0" cy="0"/>
          <a:chOff x="0" y="0"/>
          <a:chExt cx="0" cy="0"/>
        </a:xfrm>
      </p:grpSpPr>
      <p:sp>
        <p:nvSpPr>
          <p:cNvPr id="295" name="Google Shape;295;p2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96" name="Google Shape;296;p20"/>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rgbClr val="DBDB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97" name="Google Shape;297;p20"/>
          <p:cNvSpPr/>
          <p:nvPr/>
        </p:nvSpPr>
        <p:spPr>
          <a:xfrm>
            <a:off x="0" y="0"/>
            <a:ext cx="2835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98" name="Google Shape;298;p20"/>
          <p:cNvSpPr txBox="1">
            <a:spLocks noGrp="1"/>
          </p:cNvSpPr>
          <p:nvPr>
            <p:ph type="title"/>
          </p:nvPr>
        </p:nvSpPr>
        <p:spPr>
          <a:xfrm>
            <a:off x="8050787" y="482321"/>
            <a:ext cx="3656700" cy="55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COPING STRATEGIES</a:t>
            </a:r>
            <a:endParaRPr sz="4000">
              <a:latin typeface="Bodoni"/>
              <a:ea typeface="Bodoni"/>
              <a:cs typeface="Bodoni"/>
              <a:sym typeface="Bodoni"/>
            </a:endParaRPr>
          </a:p>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EXPLAINED</a:t>
            </a:r>
            <a:endParaRPr sz="4000">
              <a:latin typeface="Bodoni"/>
              <a:ea typeface="Bodoni"/>
              <a:cs typeface="Bodoni"/>
              <a:sym typeface="Bodoni"/>
            </a:endParaRPr>
          </a:p>
        </p:txBody>
      </p:sp>
      <p:grpSp>
        <p:nvGrpSpPr>
          <p:cNvPr id="299" name="Google Shape;299;p20"/>
          <p:cNvGrpSpPr/>
          <p:nvPr/>
        </p:nvGrpSpPr>
        <p:grpSpPr>
          <a:xfrm>
            <a:off x="765175" y="481693"/>
            <a:ext cx="6305700" cy="5572039"/>
            <a:chOff x="0" y="680"/>
            <a:chExt cx="6305700" cy="5572039"/>
          </a:xfrm>
        </p:grpSpPr>
        <p:cxnSp>
          <p:nvCxnSpPr>
            <p:cNvPr id="300" name="Google Shape;300;p20"/>
            <p:cNvCxnSpPr/>
            <p:nvPr/>
          </p:nvCxnSpPr>
          <p:spPr>
            <a:xfrm>
              <a:off x="0" y="680"/>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301" name="Google Shape;301;p20"/>
            <p:cNvSpPr/>
            <p:nvPr/>
          </p:nvSpPr>
          <p:spPr>
            <a:xfrm>
              <a:off x="0" y="680"/>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2" name="Google Shape;302;p20"/>
            <p:cNvCxnSpPr/>
            <p:nvPr/>
          </p:nvCxnSpPr>
          <p:spPr>
            <a:xfrm>
              <a:off x="0" y="111506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303" name="Google Shape;303;p20"/>
            <p:cNvSpPr/>
            <p:nvPr/>
          </p:nvSpPr>
          <p:spPr>
            <a:xfrm>
              <a:off x="0" y="111506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txBox="1"/>
            <p:nvPr/>
          </p:nvSpPr>
          <p:spPr>
            <a:xfrm>
              <a:off x="0" y="111506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Positive Self-Talk</a:t>
              </a:r>
              <a:endParaRPr sz="1400" b="0" i="0" u="none" strike="noStrike" cap="none">
                <a:solidFill>
                  <a:srgbClr val="000000"/>
                </a:solidFill>
                <a:latin typeface="Arial"/>
                <a:ea typeface="Arial"/>
                <a:cs typeface="Arial"/>
                <a:sym typeface="Arial"/>
              </a:endParaRPr>
            </a:p>
          </p:txBody>
        </p:sp>
        <p:cxnSp>
          <p:nvCxnSpPr>
            <p:cNvPr id="305" name="Google Shape;305;p20"/>
            <p:cNvCxnSpPr/>
            <p:nvPr/>
          </p:nvCxnSpPr>
          <p:spPr>
            <a:xfrm>
              <a:off x="0" y="222944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306" name="Google Shape;306;p20"/>
            <p:cNvSpPr/>
            <p:nvPr/>
          </p:nvSpPr>
          <p:spPr>
            <a:xfrm>
              <a:off x="0" y="222944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0"/>
            <p:cNvSpPr txBox="1"/>
            <p:nvPr/>
          </p:nvSpPr>
          <p:spPr>
            <a:xfrm>
              <a:off x="0" y="222944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Forgive Yourself</a:t>
              </a:r>
              <a:endParaRPr sz="1400" b="0" i="0" u="none" strike="noStrike" cap="none">
                <a:solidFill>
                  <a:srgbClr val="000000"/>
                </a:solidFill>
                <a:latin typeface="Arial"/>
                <a:ea typeface="Arial"/>
                <a:cs typeface="Arial"/>
                <a:sym typeface="Arial"/>
              </a:endParaRPr>
            </a:p>
          </p:txBody>
        </p:sp>
        <p:cxnSp>
          <p:nvCxnSpPr>
            <p:cNvPr id="308" name="Google Shape;308;p20"/>
            <p:cNvCxnSpPr/>
            <p:nvPr/>
          </p:nvCxnSpPr>
          <p:spPr>
            <a:xfrm>
              <a:off x="0" y="3343834"/>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309" name="Google Shape;309;p20"/>
            <p:cNvSpPr/>
            <p:nvPr/>
          </p:nvSpPr>
          <p:spPr>
            <a:xfrm>
              <a:off x="0" y="3343834"/>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txBox="1"/>
            <p:nvPr/>
          </p:nvSpPr>
          <p:spPr>
            <a:xfrm>
              <a:off x="0" y="3343834"/>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Create Support Team</a:t>
              </a:r>
              <a:endParaRPr sz="1400" b="0" i="0" u="none" strike="noStrike" cap="none">
                <a:solidFill>
                  <a:srgbClr val="000000"/>
                </a:solidFill>
                <a:latin typeface="Arial"/>
                <a:ea typeface="Arial"/>
                <a:cs typeface="Arial"/>
                <a:sym typeface="Arial"/>
              </a:endParaRPr>
            </a:p>
          </p:txBody>
        </p:sp>
        <p:cxnSp>
          <p:nvCxnSpPr>
            <p:cNvPr id="311" name="Google Shape;311;p20"/>
            <p:cNvCxnSpPr/>
            <p:nvPr/>
          </p:nvCxnSpPr>
          <p:spPr>
            <a:xfrm>
              <a:off x="0" y="4458219"/>
              <a:ext cx="6305700" cy="0"/>
            </a:xfrm>
            <a:prstGeom prst="straightConnector1">
              <a:avLst/>
            </a:prstGeom>
            <a:gradFill>
              <a:gsLst>
                <a:gs pos="0">
                  <a:srgbClr val="8F7385"/>
                </a:gs>
                <a:gs pos="50000">
                  <a:srgbClr val="835D75"/>
                </a:gs>
                <a:gs pos="100000">
                  <a:srgbClr val="755066"/>
                </a:gs>
              </a:gsLst>
              <a:lin ang="5400012" scaled="0"/>
            </a:gradFill>
            <a:ln w="9525" cap="flat" cmpd="sng">
              <a:solidFill>
                <a:srgbClr val="826075"/>
              </a:solidFill>
              <a:prstDash val="solid"/>
              <a:round/>
              <a:headEnd type="none" w="sm" len="sm"/>
              <a:tailEnd type="none" w="sm" len="sm"/>
            </a:ln>
          </p:spPr>
        </p:cxnSp>
        <p:sp>
          <p:nvSpPr>
            <p:cNvPr id="312" name="Google Shape;312;p20"/>
            <p:cNvSpPr/>
            <p:nvPr/>
          </p:nvSpPr>
          <p:spPr>
            <a:xfrm>
              <a:off x="0" y="4458219"/>
              <a:ext cx="6305700" cy="111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0"/>
            <p:cNvSpPr txBox="1"/>
            <p:nvPr/>
          </p:nvSpPr>
          <p:spPr>
            <a:xfrm>
              <a:off x="0" y="4458219"/>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Utilize Mental Health Services</a:t>
              </a:r>
              <a:endParaRPr sz="1400" b="0" i="0" u="none" strike="noStrike" cap="none">
                <a:solidFill>
                  <a:srgbClr val="000000"/>
                </a:solidFill>
                <a:latin typeface="Arial"/>
                <a:ea typeface="Arial"/>
                <a:cs typeface="Arial"/>
                <a:sym typeface="Arial"/>
              </a:endParaRPr>
            </a:p>
          </p:txBody>
        </p:sp>
        <p:sp>
          <p:nvSpPr>
            <p:cNvPr id="314" name="Google Shape;314;p20"/>
            <p:cNvSpPr txBox="1"/>
            <p:nvPr/>
          </p:nvSpPr>
          <p:spPr>
            <a:xfrm>
              <a:off x="0" y="680"/>
              <a:ext cx="6305700" cy="11145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Reward Yourself</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1203434" y="382385"/>
            <a:ext cx="10893973" cy="16303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GOALS OF THIS WORKSHOP:</a:t>
            </a:r>
            <a:endParaRPr/>
          </a:p>
        </p:txBody>
      </p:sp>
      <p:sp>
        <p:nvSpPr>
          <p:cNvPr id="106" name="Google Shape;106;p2"/>
          <p:cNvSpPr txBox="1">
            <a:spLocks noGrp="1"/>
          </p:cNvSpPr>
          <p:nvPr>
            <p:ph type="body" idx="1"/>
          </p:nvPr>
        </p:nvSpPr>
        <p:spPr>
          <a:xfrm>
            <a:off x="1257300" y="1751700"/>
            <a:ext cx="10178400" cy="4153800"/>
          </a:xfrm>
          <a:prstGeom prst="rect">
            <a:avLst/>
          </a:prstGeom>
          <a:noFill/>
          <a:ln>
            <a:noFill/>
          </a:ln>
        </p:spPr>
        <p:txBody>
          <a:bodyPr spcFirstLastPara="1" wrap="square" lIns="91425" tIns="45700" rIns="91425" bIns="45700" anchor="t" anchorCtr="0">
            <a:normAutofit lnSpcReduction="10000"/>
          </a:bodyPr>
          <a:lstStyle/>
          <a:p>
            <a:pPr marL="228600" lvl="0" indent="-244288" algn="l" rtl="0">
              <a:lnSpc>
                <a:spcPct val="200000"/>
              </a:lnSpc>
              <a:spcBef>
                <a:spcPts val="0"/>
              </a:spcBef>
              <a:spcAft>
                <a:spcPts val="0"/>
              </a:spcAft>
              <a:buClr>
                <a:srgbClr val="595959"/>
              </a:buClr>
              <a:buSzPct val="117647"/>
              <a:buChar char="❏"/>
            </a:pPr>
            <a:r>
              <a:rPr lang="en-US" sz="2800">
                <a:latin typeface="Times New Roman"/>
                <a:ea typeface="Times New Roman"/>
                <a:cs typeface="Times New Roman"/>
                <a:sym typeface="Times New Roman"/>
              </a:rPr>
              <a:t>Ice Breaker Activity</a:t>
            </a:r>
            <a:endParaRPr/>
          </a:p>
          <a:p>
            <a:pPr marL="228600" lvl="0" indent="-244288" algn="l" rtl="0">
              <a:lnSpc>
                <a:spcPct val="200000"/>
              </a:lnSpc>
              <a:spcBef>
                <a:spcPts val="0"/>
              </a:spcBef>
              <a:spcAft>
                <a:spcPts val="0"/>
              </a:spcAft>
              <a:buClr>
                <a:srgbClr val="595959"/>
              </a:buClr>
              <a:buSzPct val="117647"/>
              <a:buChar char="❏"/>
            </a:pPr>
            <a:r>
              <a:rPr lang="en-US" sz="2800">
                <a:latin typeface="Times New Roman"/>
                <a:ea typeface="Times New Roman"/>
                <a:cs typeface="Times New Roman"/>
                <a:sym typeface="Times New Roman"/>
              </a:rPr>
              <a:t>Provide an overview of the demands of college life</a:t>
            </a:r>
            <a:endParaRPr sz="2800">
              <a:latin typeface="Times New Roman"/>
              <a:ea typeface="Times New Roman"/>
              <a:cs typeface="Times New Roman"/>
              <a:sym typeface="Times New Roman"/>
            </a:endParaRPr>
          </a:p>
          <a:p>
            <a:pPr marL="228600" lvl="0" indent="-244288" algn="l" rtl="0">
              <a:lnSpc>
                <a:spcPct val="200000"/>
              </a:lnSpc>
              <a:spcBef>
                <a:spcPts val="0"/>
              </a:spcBef>
              <a:spcAft>
                <a:spcPts val="0"/>
              </a:spcAft>
              <a:buClr>
                <a:srgbClr val="595959"/>
              </a:buClr>
              <a:buSzPct val="117647"/>
              <a:buChar char="❏"/>
            </a:pPr>
            <a:r>
              <a:rPr lang="en-US" sz="2800">
                <a:latin typeface="Times New Roman"/>
                <a:ea typeface="Times New Roman"/>
                <a:cs typeface="Times New Roman"/>
                <a:sym typeface="Times New Roman"/>
              </a:rPr>
              <a:t>Define stress and stress responses</a:t>
            </a:r>
            <a:endParaRPr sz="2800">
              <a:latin typeface="Times New Roman"/>
              <a:ea typeface="Times New Roman"/>
              <a:cs typeface="Times New Roman"/>
              <a:sym typeface="Times New Roman"/>
            </a:endParaRPr>
          </a:p>
          <a:p>
            <a:pPr marL="228600" lvl="0" indent="-244288" algn="l" rtl="0">
              <a:lnSpc>
                <a:spcPct val="200000"/>
              </a:lnSpc>
              <a:spcBef>
                <a:spcPts val="0"/>
              </a:spcBef>
              <a:spcAft>
                <a:spcPts val="0"/>
              </a:spcAft>
              <a:buClr>
                <a:srgbClr val="595959"/>
              </a:buClr>
              <a:buSzPct val="117647"/>
              <a:buFont typeface="Times New Roman"/>
              <a:buChar char="❏"/>
            </a:pPr>
            <a:r>
              <a:rPr lang="en-US" sz="2800">
                <a:latin typeface="Times New Roman"/>
                <a:ea typeface="Times New Roman"/>
                <a:cs typeface="Times New Roman"/>
                <a:sym typeface="Times New Roman"/>
              </a:rPr>
              <a:t>Teach practical coping strategies</a:t>
            </a:r>
            <a:endParaRPr sz="2800">
              <a:latin typeface="Times New Roman"/>
              <a:ea typeface="Times New Roman"/>
              <a:cs typeface="Times New Roman"/>
              <a:sym typeface="Times New Roman"/>
            </a:endParaRPr>
          </a:p>
          <a:p>
            <a:pPr marL="228600" lvl="0" indent="-244288" algn="l" rtl="0">
              <a:lnSpc>
                <a:spcPct val="200000"/>
              </a:lnSpc>
              <a:spcBef>
                <a:spcPts val="0"/>
              </a:spcBef>
              <a:spcAft>
                <a:spcPts val="0"/>
              </a:spcAft>
              <a:buClr>
                <a:srgbClr val="595959"/>
              </a:buClr>
              <a:buSzPct val="117647"/>
              <a:buFont typeface="Times New Roman"/>
              <a:buChar char="❏"/>
            </a:pPr>
            <a:r>
              <a:rPr lang="en-US" sz="2800">
                <a:latin typeface="Times New Roman"/>
                <a:ea typeface="Times New Roman"/>
                <a:cs typeface="Times New Roman"/>
                <a:sym typeface="Times New Roman"/>
              </a:rPr>
              <a:t>Cover current research about stress management for college life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8105155dc0_0_9"/>
          <p:cNvSpPr txBox="1">
            <a:spLocks noGrp="1"/>
          </p:cNvSpPr>
          <p:nvPr>
            <p:ph type="title"/>
          </p:nvPr>
        </p:nvSpPr>
        <p:spPr>
          <a:xfrm>
            <a:off x="1252728" y="506935"/>
            <a:ext cx="10172700" cy="1493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Bodoni"/>
                <a:ea typeface="Bodoni"/>
                <a:cs typeface="Bodoni"/>
                <a:sym typeface="Bodoni"/>
              </a:rPr>
              <a:t>Effective Ways To Manage Stress</a:t>
            </a:r>
            <a:endParaRPr dirty="0">
              <a:latin typeface="Bodoni"/>
              <a:ea typeface="Bodoni"/>
              <a:cs typeface="Bodoni"/>
              <a:sym typeface="Bodoni"/>
            </a:endParaRPr>
          </a:p>
        </p:txBody>
      </p:sp>
      <p:sp>
        <p:nvSpPr>
          <p:cNvPr id="321" name="Google Shape;321;g28105155dc0_0_9"/>
          <p:cNvSpPr txBox="1">
            <a:spLocks noGrp="1"/>
          </p:cNvSpPr>
          <p:nvPr>
            <p:ph type="body" idx="2"/>
          </p:nvPr>
        </p:nvSpPr>
        <p:spPr>
          <a:xfrm>
            <a:off x="689907" y="2380213"/>
            <a:ext cx="9795578" cy="3575100"/>
          </a:xfrm>
          <a:prstGeom prst="rect">
            <a:avLst/>
          </a:prstGeom>
        </p:spPr>
        <p:txBody>
          <a:bodyPr spcFirstLastPara="1" wrap="square" lIns="91425" tIns="45700" rIns="91425" bIns="45700" anchor="t" anchorCtr="0">
            <a:normAutofit fontScale="92500"/>
          </a:bodyPr>
          <a:lstStyle/>
          <a:p>
            <a:pPr marL="2743200" lvl="0" indent="-482600" algn="just" rtl="0">
              <a:lnSpc>
                <a:spcPct val="150000"/>
              </a:lnSpc>
              <a:spcBef>
                <a:spcPts val="700"/>
              </a:spcBef>
              <a:spcAft>
                <a:spcPts val="0"/>
              </a:spcAft>
              <a:buSzPts val="4000"/>
              <a:buFont typeface="Times New Roman"/>
              <a:buAutoNum type="arabicPeriod"/>
            </a:pPr>
            <a:r>
              <a:rPr lang="en-US" sz="4000" dirty="0">
                <a:solidFill>
                  <a:schemeClr val="tx1"/>
                </a:solidFill>
                <a:latin typeface="Times New Roman"/>
                <a:ea typeface="Times New Roman"/>
                <a:cs typeface="Times New Roman"/>
                <a:sym typeface="Times New Roman"/>
              </a:rPr>
              <a:t>Develop Time Management Skills </a:t>
            </a:r>
            <a:endParaRPr sz="4000" dirty="0">
              <a:solidFill>
                <a:schemeClr val="tx1"/>
              </a:solidFill>
              <a:latin typeface="Times New Roman"/>
              <a:ea typeface="Times New Roman"/>
              <a:cs typeface="Times New Roman"/>
              <a:sym typeface="Times New Roman"/>
            </a:endParaRPr>
          </a:p>
          <a:p>
            <a:pPr marL="2743200" lvl="0" indent="-482600" algn="just" rtl="0">
              <a:lnSpc>
                <a:spcPct val="150000"/>
              </a:lnSpc>
              <a:spcBef>
                <a:spcPts val="0"/>
              </a:spcBef>
              <a:spcAft>
                <a:spcPts val="0"/>
              </a:spcAft>
              <a:buSzPts val="4000"/>
              <a:buFont typeface="Times New Roman"/>
              <a:buAutoNum type="arabicPeriod"/>
            </a:pPr>
            <a:r>
              <a:rPr lang="en-US" sz="4000" dirty="0">
                <a:solidFill>
                  <a:schemeClr val="tx1"/>
                </a:solidFill>
                <a:latin typeface="Times New Roman"/>
                <a:ea typeface="Times New Roman"/>
                <a:cs typeface="Times New Roman"/>
                <a:sym typeface="Times New Roman"/>
              </a:rPr>
              <a:t>Manage Peer Pressure</a:t>
            </a:r>
          </a:p>
          <a:p>
            <a:pPr marL="2743200" lvl="0" indent="-482600" algn="just" rtl="0">
              <a:lnSpc>
                <a:spcPct val="150000"/>
              </a:lnSpc>
              <a:spcBef>
                <a:spcPts val="0"/>
              </a:spcBef>
              <a:spcAft>
                <a:spcPts val="0"/>
              </a:spcAft>
              <a:buSzPts val="4000"/>
              <a:buFont typeface="Times New Roman"/>
              <a:buAutoNum type="arabicPeriod"/>
            </a:pPr>
            <a:r>
              <a:rPr lang="en-US" sz="4000" dirty="0">
                <a:solidFill>
                  <a:schemeClr val="tx1"/>
                </a:solidFill>
                <a:latin typeface="Times New Roman"/>
                <a:ea typeface="Times New Roman"/>
                <a:cs typeface="Times New Roman"/>
                <a:sym typeface="Times New Roman"/>
              </a:rPr>
              <a:t>Practice Mindfulness</a:t>
            </a:r>
            <a:r>
              <a:rPr lang="en-US" sz="4000" dirty="0">
                <a:latin typeface="Times New Roman"/>
                <a:ea typeface="Times New Roman"/>
                <a:cs typeface="Times New Roman"/>
                <a:sym typeface="Times New Roman"/>
              </a:rPr>
              <a:t> </a:t>
            </a:r>
            <a:endParaRPr sz="4000" dirty="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8105155dc0_0_18"/>
          <p:cNvSpPr txBox="1">
            <a:spLocks noGrp="1"/>
          </p:cNvSpPr>
          <p:nvPr>
            <p:ph type="title"/>
          </p:nvPr>
        </p:nvSpPr>
        <p:spPr>
          <a:xfrm>
            <a:off x="1252725" y="381000"/>
            <a:ext cx="10172700" cy="1061400"/>
          </a:xfrm>
          <a:prstGeom prst="rect">
            <a:avLst/>
          </a:prstGeom>
        </p:spPr>
        <p:txBody>
          <a:bodyPr spcFirstLastPara="1" wrap="square" lIns="91425" tIns="45700" rIns="91425" bIns="45700" anchor="t" anchorCtr="0">
            <a:normAutofit/>
          </a:bodyPr>
          <a:lstStyle/>
          <a:p>
            <a:pPr>
              <a:lnSpc>
                <a:spcPct val="110000"/>
              </a:lnSpc>
              <a:spcBef>
                <a:spcPts val="700"/>
              </a:spcBef>
            </a:pPr>
            <a:r>
              <a:rPr lang="en-US" dirty="0">
                <a:solidFill>
                  <a:schemeClr val="dk1"/>
                </a:solidFill>
                <a:latin typeface="Bodoni"/>
                <a:ea typeface="Bodoni"/>
                <a:cs typeface="Bodoni"/>
                <a:sym typeface="Bodoni"/>
              </a:rPr>
              <a:t>Time Management</a:t>
            </a:r>
            <a:r>
              <a:rPr lang="en-US" sz="4500" dirty="0">
                <a:solidFill>
                  <a:schemeClr val="dk1"/>
                </a:solidFill>
                <a:latin typeface="Bodoni"/>
                <a:ea typeface="Bodoni"/>
                <a:cs typeface="Bodoni"/>
                <a:sym typeface="Bodoni"/>
              </a:rPr>
              <a:t> Skills</a:t>
            </a:r>
            <a:endParaRPr sz="6200" dirty="0">
              <a:solidFill>
                <a:schemeClr val="dk1"/>
              </a:solidFill>
              <a:latin typeface="Bodoni"/>
              <a:ea typeface="Bodoni"/>
              <a:cs typeface="Bodoni"/>
              <a:sym typeface="Bodoni"/>
            </a:endParaRPr>
          </a:p>
        </p:txBody>
      </p:sp>
      <p:sp>
        <p:nvSpPr>
          <p:cNvPr id="352" name="Google Shape;352;g28105155dc0_0_18"/>
          <p:cNvSpPr txBox="1">
            <a:spLocks noGrp="1"/>
          </p:cNvSpPr>
          <p:nvPr>
            <p:ph type="body" idx="2"/>
          </p:nvPr>
        </p:nvSpPr>
        <p:spPr>
          <a:xfrm>
            <a:off x="1257300" y="1764900"/>
            <a:ext cx="10109732" cy="4597800"/>
          </a:xfrm>
          <a:prstGeom prst="rect">
            <a:avLst/>
          </a:prstGeom>
        </p:spPr>
        <p:txBody>
          <a:bodyPr spcFirstLastPara="1" wrap="square" lIns="91425" tIns="45700" rIns="91425" bIns="45700" anchor="t" anchorCtr="0">
            <a:normAutofit lnSpcReduction="10000"/>
          </a:bodyPr>
          <a:lstStyle/>
          <a:p>
            <a:pPr marL="457200" lvl="0" indent="-412750" algn="l" rtl="0">
              <a:lnSpc>
                <a:spcPct val="150000"/>
              </a:lnSpc>
              <a:spcBef>
                <a:spcPts val="700"/>
              </a:spcBef>
              <a:spcAft>
                <a:spcPts val="0"/>
              </a:spcAft>
              <a:buSzPts val="2900"/>
              <a:buFont typeface="Times New Roman"/>
              <a:buChar char="❏"/>
            </a:pPr>
            <a:r>
              <a:rPr lang="en-US" sz="2900" dirty="0">
                <a:latin typeface="Times New Roman"/>
                <a:ea typeface="Times New Roman"/>
                <a:cs typeface="Times New Roman"/>
                <a:sym typeface="Times New Roman"/>
              </a:rPr>
              <a:t>Create an organized schedule (i.e, calendar, notepad, organizer) </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Read the syllabus and highlight deadlines </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Create a checklist, such as working on a difficult task first </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Ask for help, such as tutoring or another classmate</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Avoid distractions  </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Set alarms</a:t>
            </a:r>
            <a:endParaRPr sz="2900" dirty="0">
              <a:latin typeface="Times New Roman"/>
              <a:ea typeface="Times New Roman"/>
              <a:cs typeface="Times New Roman"/>
              <a:sym typeface="Times New Roman"/>
            </a:endParaRPr>
          </a:p>
          <a:p>
            <a:pPr marL="457200" lvl="0" indent="-412750" algn="l" rtl="0">
              <a:lnSpc>
                <a:spcPct val="150000"/>
              </a:lnSpc>
              <a:spcBef>
                <a:spcPts val="0"/>
              </a:spcBef>
              <a:spcAft>
                <a:spcPts val="0"/>
              </a:spcAft>
              <a:buSzPts val="2900"/>
              <a:buFont typeface="Times New Roman"/>
              <a:buChar char="❏"/>
            </a:pPr>
            <a:r>
              <a:rPr lang="en-US" sz="2900" dirty="0">
                <a:latin typeface="Times New Roman"/>
                <a:ea typeface="Times New Roman"/>
                <a:cs typeface="Times New Roman"/>
                <a:sym typeface="Times New Roman"/>
              </a:rPr>
              <a:t>Setup a designated work area</a:t>
            </a:r>
            <a:endParaRPr sz="2900" dirty="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8105155dc0_0_27"/>
          <p:cNvSpPr txBox="1">
            <a:spLocks noGrp="1"/>
          </p:cNvSpPr>
          <p:nvPr>
            <p:ph type="title"/>
          </p:nvPr>
        </p:nvSpPr>
        <p:spPr>
          <a:xfrm>
            <a:off x="1252725" y="381000"/>
            <a:ext cx="10172700" cy="1183500"/>
          </a:xfrm>
          <a:prstGeom prst="rect">
            <a:avLst/>
          </a:prstGeom>
        </p:spPr>
        <p:txBody>
          <a:bodyPr spcFirstLastPara="1" wrap="square" lIns="91425" tIns="45700" rIns="91425" bIns="45700" anchor="t" anchorCtr="0">
            <a:normAutofit/>
          </a:bodyPr>
          <a:lstStyle/>
          <a:p>
            <a:r>
              <a:rPr lang="en-US" dirty="0">
                <a:latin typeface="Bodoni"/>
                <a:ea typeface="Bodoni"/>
                <a:cs typeface="Bodoni"/>
                <a:sym typeface="Bodoni"/>
              </a:rPr>
              <a:t>Managing Peer Pressure </a:t>
            </a:r>
            <a:endParaRPr lang="en-US" dirty="0">
              <a:latin typeface="Bodoni"/>
              <a:ea typeface="Bodoni"/>
              <a:cs typeface="Bodoni"/>
            </a:endParaRPr>
          </a:p>
        </p:txBody>
      </p:sp>
      <p:sp>
        <p:nvSpPr>
          <p:cNvPr id="365" name="Google Shape;365;g28105155dc0_0_27"/>
          <p:cNvSpPr txBox="1">
            <a:spLocks noGrp="1"/>
          </p:cNvSpPr>
          <p:nvPr>
            <p:ph type="body" idx="2"/>
          </p:nvPr>
        </p:nvSpPr>
        <p:spPr>
          <a:xfrm>
            <a:off x="1061325" y="1564500"/>
            <a:ext cx="10555500" cy="4862700"/>
          </a:xfrm>
          <a:prstGeom prst="rect">
            <a:avLst/>
          </a:prstGeom>
        </p:spPr>
        <p:txBody>
          <a:bodyPr spcFirstLastPara="1" wrap="square" lIns="91425" tIns="45700" rIns="91425" bIns="45700" anchor="t" anchorCtr="0">
            <a:normAutofit/>
          </a:bodyPr>
          <a:lstStyle/>
          <a:p>
            <a:pPr indent="-400050">
              <a:lnSpc>
                <a:spcPct val="150000"/>
              </a:lnSpc>
              <a:buSzPts val="2700"/>
              <a:buFont typeface="Times New Roman"/>
              <a:buChar char="❏"/>
            </a:pPr>
            <a:r>
              <a:rPr lang="en-US" sz="2700" dirty="0">
                <a:latin typeface="Times New Roman"/>
                <a:ea typeface="Times New Roman"/>
                <a:cs typeface="Times New Roman"/>
                <a:sym typeface="Times New Roman"/>
              </a:rPr>
              <a:t>Pay attention to how you feel and listen to your intuition. </a:t>
            </a:r>
            <a:endParaRPr sz="2700" dirty="0">
              <a:latin typeface="Times New Roman"/>
              <a:ea typeface="Times New Roman"/>
              <a:cs typeface="Times New Roman"/>
              <a:sym typeface="Times New Roman"/>
            </a:endParaRPr>
          </a:p>
          <a:p>
            <a:pPr indent="-400050">
              <a:lnSpc>
                <a:spcPct val="150000"/>
              </a:lnSpc>
              <a:spcBef>
                <a:spcPts val="0"/>
              </a:spcBef>
              <a:buSzPts val="2700"/>
              <a:buFont typeface="Times New Roman"/>
              <a:buChar char="❏"/>
            </a:pPr>
            <a:r>
              <a:rPr lang="en-US" sz="2700" dirty="0">
                <a:latin typeface="Times New Roman"/>
                <a:ea typeface="Times New Roman"/>
                <a:cs typeface="Times New Roman"/>
                <a:sym typeface="Times New Roman"/>
              </a:rPr>
              <a:t>Plan ahead. Planning ahead can help you avoid the stress of assignments due and upcoming events. </a:t>
            </a:r>
            <a:endParaRPr lang="en-US" sz="2700" dirty="0">
              <a:latin typeface="Times New Roman"/>
              <a:ea typeface="Times New Roman"/>
              <a:cs typeface="Times New Roman"/>
            </a:endParaRPr>
          </a:p>
          <a:p>
            <a:pPr marL="457200" lvl="0" indent="-400050" algn="l" rtl="0">
              <a:lnSpc>
                <a:spcPct val="150000"/>
              </a:lnSpc>
              <a:spcBef>
                <a:spcPts val="0"/>
              </a:spcBef>
              <a:spcAft>
                <a:spcPts val="0"/>
              </a:spcAft>
              <a:buSzPts val="2700"/>
              <a:buFont typeface="Times New Roman"/>
              <a:buChar char="❏"/>
            </a:pPr>
            <a:r>
              <a:rPr lang="en-US" sz="2700" dirty="0">
                <a:latin typeface="Times New Roman"/>
                <a:ea typeface="Times New Roman"/>
                <a:cs typeface="Times New Roman"/>
                <a:sym typeface="Times New Roman"/>
              </a:rPr>
              <a:t>Seek advice from others you trust (parent, counselor, mentor).</a:t>
            </a:r>
            <a:endParaRPr sz="2700" dirty="0">
              <a:latin typeface="Times New Roman"/>
              <a:ea typeface="Times New Roman"/>
              <a:cs typeface="Times New Roman"/>
              <a:sym typeface="Times New Roman"/>
            </a:endParaRPr>
          </a:p>
          <a:p>
            <a:pPr marL="457200" lvl="0" indent="-400050" algn="l" rtl="0">
              <a:lnSpc>
                <a:spcPct val="150000"/>
              </a:lnSpc>
              <a:spcBef>
                <a:spcPts val="0"/>
              </a:spcBef>
              <a:spcAft>
                <a:spcPts val="0"/>
              </a:spcAft>
              <a:buSzPts val="2700"/>
              <a:buFont typeface="Times New Roman"/>
              <a:buChar char="❏"/>
            </a:pPr>
            <a:r>
              <a:rPr lang="en-US" sz="2700" dirty="0">
                <a:latin typeface="Times New Roman"/>
                <a:ea typeface="Times New Roman"/>
                <a:cs typeface="Times New Roman"/>
                <a:sym typeface="Times New Roman"/>
              </a:rPr>
              <a:t>Sometimes making new friends can be a reason to feel peer pressured. Joining clubs and social events can help ease this pressure. </a:t>
            </a:r>
            <a:endParaRPr sz="2100" dirty="0"/>
          </a:p>
        </p:txBody>
      </p:sp>
      <p:sp>
        <p:nvSpPr>
          <p:cNvPr id="366" name="Google Shape;366;g28105155dc0_0_27"/>
          <p:cNvSpPr txBox="1"/>
          <p:nvPr/>
        </p:nvSpPr>
        <p:spPr>
          <a:xfrm>
            <a:off x="3584550" y="6362700"/>
            <a:ext cx="5022900" cy="5079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700"/>
              </a:spcBef>
              <a:spcAft>
                <a:spcPts val="0"/>
              </a:spcAft>
              <a:buNone/>
            </a:pPr>
            <a:r>
              <a:rPr lang="en-US" sz="1000">
                <a:solidFill>
                  <a:srgbClr val="161719"/>
                </a:solidFill>
                <a:latin typeface="Times New Roman"/>
                <a:ea typeface="Times New Roman"/>
                <a:cs typeface="Times New Roman"/>
                <a:sym typeface="Times New Roman"/>
              </a:rPr>
              <a:t>Fairfax Public Schools (n.d.). How to Handle Peer Pressure. Retrieved September 17, 2023, from https://www.fcps.edu/student-wellness-tips/peer-pressure</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809f28b3ab_0_3"/>
          <p:cNvSpPr txBox="1">
            <a:spLocks noGrp="1"/>
          </p:cNvSpPr>
          <p:nvPr>
            <p:ph type="title"/>
          </p:nvPr>
        </p:nvSpPr>
        <p:spPr>
          <a:xfrm>
            <a:off x="1083025" y="168900"/>
            <a:ext cx="10172700" cy="928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Bodoni"/>
                <a:ea typeface="Bodoni"/>
                <a:cs typeface="Bodoni"/>
                <a:sym typeface="Bodoni"/>
              </a:rPr>
              <a:t>Practicing Mindfulness</a:t>
            </a:r>
            <a:endParaRPr dirty="0">
              <a:latin typeface="Bodoni"/>
              <a:ea typeface="Bodoni"/>
              <a:cs typeface="Bodoni"/>
              <a:sym typeface="Bodoni"/>
            </a:endParaRPr>
          </a:p>
        </p:txBody>
      </p:sp>
      <p:sp>
        <p:nvSpPr>
          <p:cNvPr id="328" name="Google Shape;328;g2809f28b3ab_0_3"/>
          <p:cNvSpPr txBox="1">
            <a:spLocks noGrp="1"/>
          </p:cNvSpPr>
          <p:nvPr>
            <p:ph type="body" idx="2"/>
          </p:nvPr>
        </p:nvSpPr>
        <p:spPr>
          <a:xfrm>
            <a:off x="1126828" y="1284386"/>
            <a:ext cx="10642200" cy="5573614"/>
          </a:xfrm>
          <a:prstGeom prst="rect">
            <a:avLst/>
          </a:prstGeom>
        </p:spPr>
        <p:txBody>
          <a:bodyPr spcFirstLastPara="1" wrap="square" lIns="91425" tIns="45700" rIns="91425" bIns="45700" anchor="t" anchorCtr="0">
            <a:noAutofit/>
          </a:bodyPr>
          <a:lstStyle/>
          <a:p>
            <a:pPr marL="0" lvl="0" indent="0" algn="l" rtl="0">
              <a:lnSpc>
                <a:spcPct val="90000"/>
              </a:lnSpc>
              <a:spcBef>
                <a:spcPts val="700"/>
              </a:spcBef>
              <a:spcAft>
                <a:spcPts val="0"/>
              </a:spcAft>
              <a:buNone/>
            </a:pPr>
            <a:r>
              <a:rPr lang="en-US" sz="2400" b="1" i="1" dirty="0">
                <a:solidFill>
                  <a:srgbClr val="212121"/>
                </a:solidFill>
                <a:latin typeface="Times New Roman"/>
                <a:ea typeface="Times New Roman"/>
                <a:cs typeface="Times New Roman"/>
                <a:sym typeface="Times New Roman"/>
              </a:rPr>
              <a:t>First, what is mindfulness?</a:t>
            </a:r>
            <a:r>
              <a:rPr lang="en-US" sz="2400" dirty="0">
                <a:latin typeface="Times New Roman"/>
                <a:ea typeface="Times New Roman"/>
                <a:cs typeface="Times New Roman"/>
                <a:sym typeface="Times New Roman"/>
              </a:rPr>
              <a:t> </a:t>
            </a:r>
          </a:p>
          <a:p>
            <a:pPr marL="0" indent="0">
              <a:lnSpc>
                <a:spcPct val="90000"/>
              </a:lnSpc>
              <a:buNone/>
            </a:pPr>
            <a:r>
              <a:rPr lang="en-US" sz="2400" dirty="0">
                <a:solidFill>
                  <a:srgbClr val="555555"/>
                </a:solidFill>
                <a:latin typeface="Times New Roman"/>
                <a:ea typeface="Times New Roman"/>
                <a:cs typeface="Times New Roman"/>
                <a:sym typeface="Times New Roman"/>
              </a:rPr>
              <a:t>Mindfulness is a set of skills that help us regulate our emotions, practice acceptance, tolerate distress, reduce stress/anxiety, improve our interpersonal relationships, and pay attention on purpose to our experiences. </a:t>
            </a:r>
          </a:p>
          <a:p>
            <a:pPr marL="0" lvl="0" indent="0" algn="l" rtl="0">
              <a:lnSpc>
                <a:spcPct val="90000"/>
              </a:lnSpc>
              <a:spcBef>
                <a:spcPts val="700"/>
              </a:spcBef>
              <a:spcAft>
                <a:spcPts val="0"/>
              </a:spcAft>
              <a:buNone/>
            </a:pPr>
            <a:endParaRPr lang="en-US" sz="2400" dirty="0">
              <a:solidFill>
                <a:srgbClr val="555555"/>
              </a:solidFill>
              <a:latin typeface="Times New Roman"/>
              <a:ea typeface="Times New Roman"/>
              <a:cs typeface="Times New Roman"/>
              <a:sym typeface="Times New Roman"/>
            </a:endParaRPr>
          </a:p>
          <a:p>
            <a:pPr marL="0" lvl="0" indent="0" algn="l" rtl="0">
              <a:lnSpc>
                <a:spcPct val="90000"/>
              </a:lnSpc>
              <a:spcBef>
                <a:spcPts val="700"/>
              </a:spcBef>
              <a:spcAft>
                <a:spcPts val="0"/>
              </a:spcAft>
              <a:buNone/>
            </a:pPr>
            <a:r>
              <a:rPr lang="en-US" sz="2400" dirty="0">
                <a:solidFill>
                  <a:srgbClr val="555555"/>
                </a:solidFill>
                <a:latin typeface="Times New Roman"/>
                <a:ea typeface="Times New Roman"/>
                <a:cs typeface="Times New Roman"/>
                <a:sym typeface="Times New Roman"/>
              </a:rPr>
              <a:t>It is the human ability to be fully present in a moment; aware of where we are and what we are doing. </a:t>
            </a:r>
          </a:p>
          <a:p>
            <a:pPr marL="0" lvl="0" indent="0" algn="l" rtl="0">
              <a:lnSpc>
                <a:spcPct val="90000"/>
              </a:lnSpc>
              <a:spcBef>
                <a:spcPts val="700"/>
              </a:spcBef>
              <a:spcAft>
                <a:spcPts val="0"/>
              </a:spcAft>
              <a:buNone/>
            </a:pPr>
            <a:endParaRPr lang="en-US" sz="2400" dirty="0">
              <a:solidFill>
                <a:srgbClr val="555555"/>
              </a:solidFill>
              <a:latin typeface="Times New Roman"/>
              <a:ea typeface="Times New Roman"/>
              <a:cs typeface="Times New Roman"/>
              <a:sym typeface="Times New Roman"/>
            </a:endParaRPr>
          </a:p>
          <a:p>
            <a:pPr marL="0" lvl="0" indent="0" algn="l" rtl="0">
              <a:lnSpc>
                <a:spcPct val="90000"/>
              </a:lnSpc>
              <a:spcBef>
                <a:spcPts val="700"/>
              </a:spcBef>
              <a:spcAft>
                <a:spcPts val="0"/>
              </a:spcAft>
              <a:buNone/>
            </a:pPr>
            <a:r>
              <a:rPr lang="en-US" sz="2400" b="1" i="1" dirty="0">
                <a:solidFill>
                  <a:schemeClr val="dk1"/>
                </a:solidFill>
                <a:latin typeface="Times New Roman"/>
                <a:ea typeface="Times New Roman"/>
                <a:cs typeface="Times New Roman"/>
                <a:sym typeface="Times New Roman"/>
              </a:rPr>
              <a:t>How can we practice mindfulness?</a:t>
            </a:r>
            <a:r>
              <a:rPr lang="en-US" sz="2400" dirty="0">
                <a:latin typeface="Times New Roman"/>
                <a:ea typeface="Times New Roman"/>
                <a:cs typeface="Times New Roman"/>
                <a:sym typeface="Times New Roman"/>
              </a:rPr>
              <a:t> You can practice mindfulness while exercising, breathing, listening, watching, sitting, or walking. </a:t>
            </a:r>
            <a:endParaRPr sz="2400" dirty="0">
              <a:latin typeface="Times New Roman"/>
              <a:ea typeface="Times New Roman"/>
              <a:cs typeface="Times New Roman"/>
              <a:sym typeface="Times New Roman"/>
            </a:endParaRPr>
          </a:p>
          <a:p>
            <a:pPr marL="0" lvl="0" indent="0" algn="ctr" rtl="0">
              <a:spcBef>
                <a:spcPts val="0"/>
              </a:spcBef>
              <a:spcAft>
                <a:spcPts val="0"/>
              </a:spcAft>
              <a:buNone/>
            </a:pPr>
            <a:endParaRPr lang="en-US" sz="1000" dirty="0">
              <a:solidFill>
                <a:srgbClr val="161719"/>
              </a:solidFill>
              <a:latin typeface="Times New Roman"/>
              <a:ea typeface="Times New Roman"/>
              <a:cs typeface="Times New Roman"/>
              <a:sym typeface="Times New Roman"/>
            </a:endParaRPr>
          </a:p>
          <a:p>
            <a:pPr marL="0" indent="0" algn="ctr">
              <a:spcBef>
                <a:spcPts val="0"/>
              </a:spcBef>
              <a:buNone/>
            </a:pPr>
            <a:endParaRPr lang="en-US" sz="1000" dirty="0">
              <a:solidFill>
                <a:srgbClr val="161719"/>
              </a:solidFill>
              <a:latin typeface="Times New Roman"/>
              <a:ea typeface="Times New Roman"/>
              <a:cs typeface="Times New Roman"/>
              <a:sym typeface="Times New Roman"/>
            </a:endParaRPr>
          </a:p>
          <a:p>
            <a:pPr marL="0" indent="0" algn="ctr">
              <a:spcBef>
                <a:spcPts val="0"/>
              </a:spcBef>
              <a:buNone/>
            </a:pPr>
            <a:endParaRPr lang="en-US" sz="1000" dirty="0">
              <a:solidFill>
                <a:srgbClr val="161719"/>
              </a:solidFill>
              <a:latin typeface="Times New Roman"/>
              <a:ea typeface="Times New Roman"/>
              <a:cs typeface="Times New Roman"/>
              <a:sym typeface="Times New Roman"/>
            </a:endParaRPr>
          </a:p>
          <a:p>
            <a:pPr marL="0" indent="0" algn="ctr">
              <a:spcBef>
                <a:spcPts val="0"/>
              </a:spcBef>
              <a:buNone/>
            </a:pPr>
            <a:endParaRPr lang="en-US" sz="1000" dirty="0">
              <a:solidFill>
                <a:srgbClr val="161719"/>
              </a:solidFill>
              <a:latin typeface="Times New Roman"/>
              <a:ea typeface="Times New Roman"/>
              <a:cs typeface="Times New Roman"/>
            </a:endParaRPr>
          </a:p>
          <a:p>
            <a:pPr marL="0" indent="0" algn="ctr">
              <a:spcBef>
                <a:spcPts val="0"/>
              </a:spcBef>
              <a:buNone/>
            </a:pPr>
            <a:endParaRPr lang="en-US" sz="1000" dirty="0">
              <a:solidFill>
                <a:srgbClr val="161719"/>
              </a:solidFill>
              <a:latin typeface="Times New Roman"/>
              <a:ea typeface="Times New Roman"/>
              <a:cs typeface="Times New Roman"/>
              <a:sym typeface="Times New Roman"/>
            </a:endParaRPr>
          </a:p>
          <a:p>
            <a:pPr marL="0" indent="0" algn="ctr">
              <a:spcBef>
                <a:spcPts val="0"/>
              </a:spcBef>
              <a:buNone/>
            </a:pPr>
            <a:endParaRPr lang="en-US" sz="1000" dirty="0">
              <a:solidFill>
                <a:srgbClr val="161719"/>
              </a:solidFill>
              <a:latin typeface="Times New Roman"/>
              <a:ea typeface="Times New Roman"/>
              <a:cs typeface="Times New Roman"/>
              <a:sym typeface="Times New Roman"/>
            </a:endParaRPr>
          </a:p>
          <a:p>
            <a:pPr marL="0" indent="0" algn="ctr">
              <a:spcBef>
                <a:spcPts val="0"/>
              </a:spcBef>
              <a:buNone/>
            </a:pPr>
            <a:endParaRPr lang="en-US" sz="1000" dirty="0">
              <a:solidFill>
                <a:srgbClr val="161719"/>
              </a:solidFill>
              <a:latin typeface="Times New Roman"/>
              <a:ea typeface="Times New Roman"/>
              <a:cs typeface="Times New Roman"/>
              <a:sym typeface="Times New Roman"/>
            </a:endParaRPr>
          </a:p>
          <a:p>
            <a:pPr marL="0" lvl="0" indent="0" algn="ctr">
              <a:spcBef>
                <a:spcPts val="0"/>
              </a:spcBef>
              <a:spcAft>
                <a:spcPts val="0"/>
              </a:spcAft>
              <a:buNone/>
            </a:pPr>
            <a:r>
              <a:rPr lang="en-US" sz="1000" dirty="0">
                <a:solidFill>
                  <a:srgbClr val="161719"/>
                </a:solidFill>
                <a:latin typeface="Times New Roman"/>
                <a:ea typeface="Times New Roman"/>
                <a:cs typeface="Times New Roman"/>
                <a:sym typeface="Times New Roman"/>
              </a:rPr>
              <a:t>(Welch, A., &amp; Laube , J., MD, 2023)</a:t>
            </a:r>
            <a:endParaRPr lang="en-US" dirty="0"/>
          </a:p>
          <a:p>
            <a:pPr marL="0" lvl="0" indent="0" algn="ctr" rtl="0">
              <a:spcBef>
                <a:spcPts val="0"/>
              </a:spcBef>
              <a:spcAft>
                <a:spcPts val="0"/>
              </a:spcAft>
              <a:buNone/>
            </a:pPr>
            <a:r>
              <a:rPr lang="en-US" sz="1000" dirty="0">
                <a:solidFill>
                  <a:srgbClr val="161719"/>
                </a:solidFill>
                <a:latin typeface="Times New Roman"/>
                <a:ea typeface="Times New Roman"/>
                <a:cs typeface="Times New Roman"/>
                <a:sym typeface="Times New Roman"/>
              </a:rPr>
              <a:t>(2020, July 8). What is Mindfulness? Mindful Healthy Mind, Healthy Life. </a:t>
            </a:r>
          </a:p>
          <a:p>
            <a:pPr marL="0" lvl="0" indent="0" algn="ctr" rtl="0">
              <a:spcBef>
                <a:spcPts val="0"/>
              </a:spcBef>
              <a:spcAft>
                <a:spcPts val="0"/>
              </a:spcAft>
              <a:buNone/>
            </a:pPr>
            <a:r>
              <a:rPr lang="en-US" sz="1000" dirty="0">
                <a:solidFill>
                  <a:srgbClr val="161719"/>
                </a:solidFill>
                <a:latin typeface="Times New Roman"/>
                <a:ea typeface="Times New Roman"/>
                <a:cs typeface="Times New Roman"/>
                <a:sym typeface="Times New Roman"/>
              </a:rPr>
              <a:t>Retrieved September 18, 2023, from https://www.mindful.org/what-is-mindfulness/</a:t>
            </a:r>
          </a:p>
          <a:p>
            <a:pPr marL="0" lvl="0" indent="0" algn="l" rtl="0">
              <a:lnSpc>
                <a:spcPct val="90000"/>
              </a:lnSpc>
              <a:spcBef>
                <a:spcPts val="700"/>
              </a:spcBef>
              <a:spcAft>
                <a:spcPts val="0"/>
              </a:spcAft>
              <a:buNone/>
            </a:pPr>
            <a:endParaRPr sz="1800" dirty="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828634f622_0_0"/>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Bodoni"/>
                <a:ea typeface="Bodoni"/>
                <a:cs typeface="Bodoni"/>
                <a:sym typeface="Bodoni"/>
              </a:rPr>
              <a:t>6 Core Mindfulness Skills</a:t>
            </a:r>
            <a:endParaRPr>
              <a:latin typeface="Bodoni"/>
              <a:ea typeface="Bodoni"/>
              <a:cs typeface="Bodoni"/>
              <a:sym typeface="Bodoni"/>
            </a:endParaRPr>
          </a:p>
        </p:txBody>
      </p:sp>
      <p:sp>
        <p:nvSpPr>
          <p:cNvPr id="336" name="Google Shape;336;g2828634f622_0_0"/>
          <p:cNvSpPr txBox="1">
            <a:spLocks noGrp="1"/>
          </p:cNvSpPr>
          <p:nvPr>
            <p:ph type="body" idx="1"/>
          </p:nvPr>
        </p:nvSpPr>
        <p:spPr>
          <a:xfrm>
            <a:off x="1109028" y="1128485"/>
            <a:ext cx="10463700" cy="5288400"/>
          </a:xfrm>
          <a:prstGeom prst="rect">
            <a:avLst/>
          </a:prstGeom>
        </p:spPr>
        <p:txBody>
          <a:bodyPr spcFirstLastPara="1" wrap="square" lIns="91425" tIns="45700" rIns="91425" bIns="45700" anchor="t" anchorCtr="0">
            <a:normAutofit fontScale="92500" lnSpcReduction="20000"/>
          </a:bodyPr>
          <a:lstStyle/>
          <a:p>
            <a:pPr marL="457200" lvl="0" indent="-406400" algn="l" rtl="0">
              <a:lnSpc>
                <a:spcPct val="150000"/>
              </a:lnSpc>
              <a:spcBef>
                <a:spcPts val="700"/>
              </a:spcBef>
              <a:spcAft>
                <a:spcPts val="0"/>
              </a:spcAft>
              <a:buSzPts val="2800"/>
              <a:buFont typeface="Times New Roman"/>
              <a:buChar char="❏"/>
            </a:pPr>
            <a:r>
              <a:rPr lang="en-US" sz="2800" dirty="0">
                <a:latin typeface="Times New Roman"/>
                <a:ea typeface="Times New Roman"/>
                <a:cs typeface="Times New Roman"/>
                <a:sym typeface="Times New Roman"/>
              </a:rPr>
              <a:t>Observing</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Observe your thoughts and feelings as they come and go; and noticing the world around you without trying to change it. Helps you to better understand yourself and your reactions to situations.</a:t>
            </a:r>
            <a:endParaRPr sz="2000" dirty="0">
              <a:latin typeface="Times New Roman"/>
              <a:ea typeface="Times New Roman"/>
              <a:cs typeface="Times New Roman"/>
              <a:sym typeface="Times New Roman"/>
            </a:endParaRPr>
          </a:p>
          <a:p>
            <a:pPr marL="457200" lvl="0" indent="-406400" algn="l" rtl="0">
              <a:lnSpc>
                <a:spcPct val="150000"/>
              </a:lnSpc>
              <a:spcBef>
                <a:spcPts val="0"/>
              </a:spcBef>
              <a:spcAft>
                <a:spcPts val="0"/>
              </a:spcAft>
              <a:buSzPts val="2800"/>
              <a:buFont typeface="Times New Roman"/>
              <a:buChar char="❏"/>
            </a:pPr>
            <a:r>
              <a:rPr lang="en-US" sz="2800" dirty="0">
                <a:latin typeface="Times New Roman"/>
                <a:ea typeface="Times New Roman"/>
                <a:cs typeface="Times New Roman"/>
                <a:sym typeface="Times New Roman"/>
              </a:rPr>
              <a:t>Describing</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Put your observations into words. Use simple and factual language to describe what you see, hear, smell, taste, and feel. Helps you to clarify your thoughts and feelings, and to communicate them more effectively to others.</a:t>
            </a:r>
            <a:endParaRPr sz="2000" dirty="0">
              <a:latin typeface="Times New Roman"/>
              <a:ea typeface="Times New Roman"/>
              <a:cs typeface="Times New Roman"/>
              <a:sym typeface="Times New Roman"/>
            </a:endParaRPr>
          </a:p>
          <a:p>
            <a:pPr marL="457200" lvl="0" indent="-406400" algn="l" rtl="0">
              <a:lnSpc>
                <a:spcPct val="150000"/>
              </a:lnSpc>
              <a:spcBef>
                <a:spcPts val="0"/>
              </a:spcBef>
              <a:spcAft>
                <a:spcPts val="0"/>
              </a:spcAft>
              <a:buSzPts val="2800"/>
              <a:buFont typeface="Times New Roman"/>
              <a:buChar char="❏"/>
            </a:pPr>
            <a:r>
              <a:rPr lang="en-US" sz="2800" dirty="0">
                <a:latin typeface="Times New Roman"/>
                <a:ea typeface="Times New Roman"/>
                <a:cs typeface="Times New Roman"/>
                <a:sym typeface="Times New Roman"/>
              </a:rPr>
              <a:t>Participating</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Let go of distractions and focusing on the task at hand, whether that be work, hobbies, or relationships. Helps you to be more fully engaged in your life, and to find enjoyment and meaning in your daily activities.</a:t>
            </a:r>
            <a:endParaRPr sz="2000" dirty="0">
              <a:latin typeface="Times New Roman"/>
              <a:ea typeface="Times New Roman"/>
              <a:cs typeface="Times New Roman"/>
              <a:sym typeface="Times New Roman"/>
            </a:endParaRPr>
          </a:p>
        </p:txBody>
      </p:sp>
      <p:sp>
        <p:nvSpPr>
          <p:cNvPr id="337" name="Google Shape;337;g2828634f622_0_0"/>
          <p:cNvSpPr txBox="1"/>
          <p:nvPr/>
        </p:nvSpPr>
        <p:spPr>
          <a:xfrm>
            <a:off x="2292150" y="6504000"/>
            <a:ext cx="858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Times New Roman"/>
                <a:ea typeface="Times New Roman"/>
                <a:cs typeface="Times New Roman"/>
                <a:sym typeface="Times New Roman"/>
              </a:rPr>
              <a:t>6 Skills to Help You Be Mindful. (n.d.). https://www.psychologytoday.com/us/blog/the-savvy-psychologist/202305/6-skills-to-help-you-be-mindful</a:t>
            </a:r>
            <a:endParaRPr sz="11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828634f622_0_21"/>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Bodoni"/>
                <a:ea typeface="Bodoni"/>
                <a:cs typeface="Bodoni"/>
                <a:sym typeface="Bodoni"/>
              </a:rPr>
              <a:t>6 Core Mindfulness Skills</a:t>
            </a:r>
            <a:endParaRPr>
              <a:latin typeface="Bodoni"/>
              <a:ea typeface="Bodoni"/>
              <a:cs typeface="Bodoni"/>
              <a:sym typeface="Bodoni"/>
            </a:endParaRPr>
          </a:p>
        </p:txBody>
      </p:sp>
      <p:sp>
        <p:nvSpPr>
          <p:cNvPr id="344" name="Google Shape;344;g2828634f622_0_21"/>
          <p:cNvSpPr txBox="1">
            <a:spLocks noGrp="1"/>
          </p:cNvSpPr>
          <p:nvPr>
            <p:ph type="body" idx="1"/>
          </p:nvPr>
        </p:nvSpPr>
        <p:spPr>
          <a:xfrm>
            <a:off x="1052478" y="1279500"/>
            <a:ext cx="10576800" cy="5401500"/>
          </a:xfrm>
          <a:prstGeom prst="rect">
            <a:avLst/>
          </a:prstGeom>
        </p:spPr>
        <p:txBody>
          <a:bodyPr spcFirstLastPara="1" wrap="square" lIns="91425" tIns="45700" rIns="91425" bIns="45700" anchor="t" anchorCtr="0">
            <a:normAutofit fontScale="92500" lnSpcReduction="20000"/>
          </a:bodyPr>
          <a:lstStyle/>
          <a:p>
            <a:pPr marL="457200" lvl="0" indent="-406400" algn="l" rtl="0">
              <a:lnSpc>
                <a:spcPct val="150000"/>
              </a:lnSpc>
              <a:spcBef>
                <a:spcPts val="700"/>
              </a:spcBef>
              <a:spcAft>
                <a:spcPts val="0"/>
              </a:spcAft>
              <a:buSzPts val="2800"/>
              <a:buFont typeface="Times New Roman"/>
              <a:buChar char="❏"/>
            </a:pPr>
            <a:r>
              <a:rPr lang="en-US" sz="2800" dirty="0">
                <a:latin typeface="Times New Roman"/>
                <a:ea typeface="Times New Roman"/>
                <a:cs typeface="Times New Roman"/>
                <a:sym typeface="Times New Roman"/>
              </a:rPr>
              <a:t>Non-Judgmental Stance</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Cultivate an attitude of acceptance and openness towards yourself and others, and let go of the evaluative judgments that we often make. Helps you to reduce feelings of self-criticism and shame, and develop a more positive and compassionate relationship with yourself.</a:t>
            </a:r>
            <a:endParaRPr sz="2000" dirty="0">
              <a:latin typeface="Times New Roman"/>
              <a:ea typeface="Times New Roman"/>
              <a:cs typeface="Times New Roman"/>
              <a:sym typeface="Times New Roman"/>
            </a:endParaRPr>
          </a:p>
          <a:p>
            <a:pPr marL="457200" lvl="0" indent="-406400" algn="l" rtl="0">
              <a:lnSpc>
                <a:spcPct val="150000"/>
              </a:lnSpc>
              <a:spcBef>
                <a:spcPts val="0"/>
              </a:spcBef>
              <a:spcAft>
                <a:spcPts val="0"/>
              </a:spcAft>
              <a:buSzPts val="2800"/>
              <a:buFont typeface="Times New Roman"/>
              <a:buChar char="❏"/>
            </a:pPr>
            <a:r>
              <a:rPr lang="en-US" sz="2800" dirty="0">
                <a:latin typeface="Times New Roman"/>
                <a:ea typeface="Times New Roman"/>
                <a:cs typeface="Times New Roman"/>
                <a:sym typeface="Times New Roman"/>
              </a:rPr>
              <a:t>One-Mindfully</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Prioritize your tasks and focus on one moment, task, or thought at a time, giving it your full attention and effort. Helps you be more efficient and effective in your work and personal life, and reduces feelings of stress and anxiety</a:t>
            </a:r>
            <a:endParaRPr sz="2000" dirty="0">
              <a:latin typeface="Times New Roman"/>
              <a:ea typeface="Times New Roman"/>
              <a:cs typeface="Times New Roman"/>
              <a:sym typeface="Times New Roman"/>
            </a:endParaRPr>
          </a:p>
          <a:p>
            <a:pPr marL="457200" lvl="0" indent="-406400" algn="l" rtl="0">
              <a:lnSpc>
                <a:spcPct val="150000"/>
              </a:lnSpc>
              <a:spcBef>
                <a:spcPts val="0"/>
              </a:spcBef>
              <a:spcAft>
                <a:spcPts val="0"/>
              </a:spcAft>
              <a:buSzPts val="2800"/>
              <a:buFont typeface="Times New Roman"/>
              <a:buChar char="❏"/>
            </a:pPr>
            <a:r>
              <a:rPr lang="en-US" sz="2800" dirty="0">
                <a:latin typeface="Times New Roman"/>
                <a:ea typeface="Times New Roman"/>
                <a:cs typeface="Times New Roman"/>
                <a:sym typeface="Times New Roman"/>
              </a:rPr>
              <a:t>Effectiveness</a:t>
            </a:r>
            <a:endParaRPr sz="2800" dirty="0">
              <a:latin typeface="Times New Roman"/>
              <a:ea typeface="Times New Roman"/>
              <a:cs typeface="Times New Roman"/>
              <a:sym typeface="Times New Roman"/>
            </a:endParaRPr>
          </a:p>
          <a:p>
            <a:pPr marL="914400" lvl="1" indent="-355600" algn="l" rtl="0">
              <a:lnSpc>
                <a:spcPct val="150000"/>
              </a:lnSpc>
              <a:spcBef>
                <a:spcPts val="0"/>
              </a:spcBef>
              <a:spcAft>
                <a:spcPts val="0"/>
              </a:spcAft>
              <a:buSzPts val="2000"/>
              <a:buFont typeface="Times New Roman"/>
              <a:buChar char="❏"/>
            </a:pPr>
            <a:r>
              <a:rPr lang="en-US" sz="2000" dirty="0">
                <a:latin typeface="Times New Roman"/>
                <a:ea typeface="Times New Roman"/>
                <a:cs typeface="Times New Roman"/>
                <a:sym typeface="Times New Roman"/>
              </a:rPr>
              <a:t>Focus on what works in a given situation, rather than what is "right" or "wrong." Helps you to be more adaptive and flexible in your thinking, mindset, and problem-solving, and helps you achieve desired outcomes more effectively.</a:t>
            </a:r>
            <a:endParaRPr sz="2000" dirty="0">
              <a:latin typeface="Times New Roman"/>
              <a:ea typeface="Times New Roman"/>
              <a:cs typeface="Times New Roman"/>
              <a:sym typeface="Times New Roman"/>
            </a:endParaRPr>
          </a:p>
        </p:txBody>
      </p:sp>
      <p:sp>
        <p:nvSpPr>
          <p:cNvPr id="345" name="Google Shape;345;g2828634f622_0_21"/>
          <p:cNvSpPr txBox="1"/>
          <p:nvPr/>
        </p:nvSpPr>
        <p:spPr>
          <a:xfrm>
            <a:off x="2000250" y="6504000"/>
            <a:ext cx="913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6 Skills to Help You Be Mindful. (n.d.). https://www.psychologytoday.com/us/blog/the-savvy-psychologist/202305/6-skills-to-help-you-be-mindful</a:t>
            </a:r>
            <a:endParaRPr>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E1D4-8173-632B-12E1-CC8163CAE21B}"/>
              </a:ext>
            </a:extLst>
          </p:cNvPr>
          <p:cNvSpPr>
            <a:spLocks noGrp="1"/>
          </p:cNvSpPr>
          <p:nvPr>
            <p:ph type="title"/>
          </p:nvPr>
        </p:nvSpPr>
        <p:spPr/>
        <p:txBody>
          <a:bodyPr/>
          <a:lstStyle/>
          <a:p>
            <a:r>
              <a:rPr lang="en-US" dirty="0">
                <a:latin typeface="Bodoni"/>
                <a:ea typeface="Bodoni"/>
                <a:cs typeface="Bodoni"/>
                <a:sym typeface="Bodoni"/>
              </a:rPr>
              <a:t>Practicing Mindfulness</a:t>
            </a:r>
            <a:endParaRPr lang="en-US" dirty="0"/>
          </a:p>
        </p:txBody>
      </p:sp>
      <p:sp>
        <p:nvSpPr>
          <p:cNvPr id="3" name="Text Placeholder 2">
            <a:extLst>
              <a:ext uri="{FF2B5EF4-FFF2-40B4-BE49-F238E27FC236}">
                <a16:creationId xmlns:a16="http://schemas.microsoft.com/office/drawing/2014/main" id="{27DE3B1C-0F75-358C-7AF3-4D6B776DFC54}"/>
              </a:ext>
            </a:extLst>
          </p:cNvPr>
          <p:cNvSpPr>
            <a:spLocks noGrp="1"/>
          </p:cNvSpPr>
          <p:nvPr>
            <p:ph type="body" idx="1"/>
          </p:nvPr>
        </p:nvSpPr>
        <p:spPr>
          <a:xfrm>
            <a:off x="1251678" y="1747445"/>
            <a:ext cx="10178322" cy="4682162"/>
          </a:xfrm>
        </p:spPr>
        <p:txBody>
          <a:bodyPr>
            <a:normAutofit/>
          </a:bodyPr>
          <a:lstStyle/>
          <a:p>
            <a:pPr marL="0" lvl="0" indent="0" algn="l" rtl="0">
              <a:lnSpc>
                <a:spcPct val="90000"/>
              </a:lnSpc>
              <a:spcBef>
                <a:spcPts val="700"/>
              </a:spcBef>
              <a:spcAft>
                <a:spcPts val="0"/>
              </a:spcAft>
              <a:buClr>
                <a:schemeClr val="dk1"/>
              </a:buClr>
              <a:buSzPts val="1100"/>
              <a:buFont typeface="Arial"/>
              <a:buNone/>
            </a:pPr>
            <a:r>
              <a:rPr lang="en-US" sz="2400" b="1" u="sng" dirty="0">
                <a:solidFill>
                  <a:schemeClr val="dk1"/>
                </a:solidFill>
                <a:latin typeface="Times New Roman"/>
                <a:ea typeface="Times New Roman"/>
                <a:cs typeface="Times New Roman"/>
                <a:sym typeface="Times New Roman"/>
              </a:rPr>
              <a:t>EXAMPLE:</a:t>
            </a:r>
          </a:p>
          <a:p>
            <a:pPr marL="0" indent="0">
              <a:lnSpc>
                <a:spcPct val="90000"/>
              </a:lnSpc>
              <a:buClr>
                <a:schemeClr val="dk1"/>
              </a:buClr>
              <a:buSzPts val="1100"/>
              <a:buNone/>
            </a:pPr>
            <a:r>
              <a:rPr lang="en-US" dirty="0">
                <a:latin typeface="Times New Roman"/>
                <a:ea typeface="Times New Roman"/>
                <a:cs typeface="Times New Roman"/>
                <a:sym typeface="Times New Roman"/>
              </a:rPr>
              <a:t>Sit in a comfortable position and place your hands on your lap. Focus on breathing through your nose, and exhaling through your mouth. If you get distracted by a noise, acknowledge it, and try to regain focus. </a:t>
            </a:r>
          </a:p>
          <a:p>
            <a:pPr marL="0" lvl="0" indent="0" algn="l" rtl="0">
              <a:lnSpc>
                <a:spcPct val="90000"/>
              </a:lnSpc>
              <a:spcBef>
                <a:spcPts val="700"/>
              </a:spcBef>
              <a:spcAft>
                <a:spcPts val="0"/>
              </a:spcAft>
              <a:buClr>
                <a:schemeClr val="dk1"/>
              </a:buClr>
              <a:buSzPts val="1100"/>
              <a:buFont typeface="Arial"/>
              <a:buNone/>
            </a:pPr>
            <a:endParaRPr lang="en-US" dirty="0">
              <a:latin typeface="Times New Roman"/>
              <a:cs typeface="Times New Roman"/>
              <a:sym typeface="Times New Roman"/>
            </a:endParaRPr>
          </a:p>
          <a:p>
            <a:pPr marL="0" lvl="0" indent="0" algn="l" rtl="0">
              <a:lnSpc>
                <a:spcPct val="90000"/>
              </a:lnSpc>
              <a:spcBef>
                <a:spcPts val="700"/>
              </a:spcBef>
              <a:spcAft>
                <a:spcPts val="0"/>
              </a:spcAft>
              <a:buClr>
                <a:schemeClr val="dk1"/>
              </a:buClr>
              <a:buSzPts val="1100"/>
              <a:buFont typeface="Arial"/>
              <a:buNone/>
            </a:pPr>
            <a:r>
              <a:rPr lang="en-US" dirty="0">
                <a:latin typeface="Times New Roman"/>
                <a:cs typeface="Times New Roman"/>
                <a:sym typeface="Times New Roman"/>
              </a:rPr>
              <a:t>Observe what you see around you in this room, the sounds, </a:t>
            </a:r>
            <a:r>
              <a:rPr lang="en-US" dirty="0" err="1">
                <a:latin typeface="Times New Roman"/>
                <a:cs typeface="Times New Roman"/>
                <a:sym typeface="Times New Roman"/>
              </a:rPr>
              <a:t>etc</a:t>
            </a:r>
            <a:r>
              <a:rPr lang="en-US" dirty="0">
                <a:latin typeface="Times New Roman"/>
                <a:cs typeface="Times New Roman"/>
                <a:sym typeface="Times New Roman"/>
              </a:rPr>
              <a:t>…</a:t>
            </a:r>
          </a:p>
          <a:p>
            <a:pPr marL="0" indent="0">
              <a:lnSpc>
                <a:spcPct val="90000"/>
              </a:lnSpc>
              <a:buSzPts val="1100"/>
              <a:buNone/>
            </a:pPr>
            <a:endParaRPr lang="en-US" dirty="0">
              <a:latin typeface="Times New Roman"/>
              <a:cs typeface="Times New Roman"/>
              <a:sym typeface="Times New Roman"/>
            </a:endParaRPr>
          </a:p>
          <a:p>
            <a:pPr marL="0" lvl="0" indent="0" algn="l" rtl="0">
              <a:lnSpc>
                <a:spcPct val="90000"/>
              </a:lnSpc>
              <a:spcBef>
                <a:spcPts val="700"/>
              </a:spcBef>
              <a:spcAft>
                <a:spcPts val="0"/>
              </a:spcAft>
              <a:buClr>
                <a:schemeClr val="dk1"/>
              </a:buClr>
              <a:buSzPts val="1100"/>
              <a:buFont typeface="Arial"/>
              <a:buNone/>
            </a:pPr>
            <a:r>
              <a:rPr lang="en-US" dirty="0">
                <a:latin typeface="Times New Roman"/>
                <a:cs typeface="Times New Roman"/>
                <a:sym typeface="Times New Roman"/>
              </a:rPr>
              <a:t>Observe how you are feeling right now: your breath, your muscles, you body against the chair you’re sitting on, the air around you that hits your face, etc.</a:t>
            </a:r>
          </a:p>
          <a:p>
            <a:pPr marL="0" lvl="0" indent="0" algn="l" rtl="0">
              <a:lnSpc>
                <a:spcPct val="90000"/>
              </a:lnSpc>
              <a:spcBef>
                <a:spcPts val="700"/>
              </a:spcBef>
              <a:spcAft>
                <a:spcPts val="0"/>
              </a:spcAft>
              <a:buClr>
                <a:schemeClr val="dk1"/>
              </a:buClr>
              <a:buSzPts val="1100"/>
              <a:buFont typeface="Arial"/>
              <a:buNone/>
            </a:pPr>
            <a:endParaRPr lang="en-US" dirty="0">
              <a:latin typeface="Times New Roman"/>
              <a:cs typeface="Times New Roman"/>
              <a:sym typeface="Times New Roman"/>
            </a:endParaRPr>
          </a:p>
          <a:p>
            <a:pPr marL="0" lvl="0" indent="0" algn="l" rtl="0">
              <a:lnSpc>
                <a:spcPct val="90000"/>
              </a:lnSpc>
              <a:spcBef>
                <a:spcPts val="700"/>
              </a:spcBef>
              <a:spcAft>
                <a:spcPts val="0"/>
              </a:spcAft>
              <a:buClr>
                <a:schemeClr val="dk1"/>
              </a:buClr>
              <a:buSzPts val="1100"/>
              <a:buFont typeface="Arial"/>
              <a:buNone/>
            </a:pPr>
            <a:r>
              <a:rPr lang="en-US" dirty="0">
                <a:latin typeface="Times New Roman"/>
                <a:cs typeface="Times New Roman"/>
                <a:sym typeface="Times New Roman"/>
              </a:rPr>
              <a:t>Now describe your observations without judgment. Put words to them….</a:t>
            </a:r>
            <a:endParaRPr lang="en-US" dirty="0"/>
          </a:p>
        </p:txBody>
      </p:sp>
    </p:spTree>
    <p:extLst>
      <p:ext uri="{BB962C8B-B14F-4D97-AF65-F5344CB8AC3E}">
        <p14:creationId xmlns:p14="http://schemas.microsoft.com/office/powerpoint/2010/main" val="427723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1257300" y="348026"/>
            <a:ext cx="10178400" cy="1268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Mindfulness Activity </a:t>
            </a:r>
            <a:endParaRPr>
              <a:latin typeface="Bodoni"/>
              <a:ea typeface="Bodoni"/>
              <a:cs typeface="Bodoni"/>
              <a:sym typeface="Bodoni"/>
            </a:endParaRPr>
          </a:p>
        </p:txBody>
      </p:sp>
      <p:sp>
        <p:nvSpPr>
          <p:cNvPr id="373" name="Google Shape;373;p30"/>
          <p:cNvSpPr txBox="1"/>
          <p:nvPr/>
        </p:nvSpPr>
        <p:spPr>
          <a:xfrm>
            <a:off x="5461950" y="3005350"/>
            <a:ext cx="67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374" name="Google Shape;374;p30"/>
          <p:cNvPicPr preferRelativeResize="0"/>
          <p:nvPr/>
        </p:nvPicPr>
        <p:blipFill>
          <a:blip r:embed="rId3">
            <a:alphaModFix/>
          </a:blip>
          <a:stretch>
            <a:fillRect/>
          </a:stretch>
        </p:blipFill>
        <p:spPr>
          <a:xfrm>
            <a:off x="1757876" y="1542275"/>
            <a:ext cx="9045325" cy="4425850"/>
          </a:xfrm>
          <a:prstGeom prst="rect">
            <a:avLst/>
          </a:prstGeom>
          <a:noFill/>
          <a:ln>
            <a:noFill/>
          </a:ln>
        </p:spPr>
      </p:pic>
      <p:sp>
        <p:nvSpPr>
          <p:cNvPr id="375" name="Google Shape;375;p30"/>
          <p:cNvSpPr txBox="1"/>
          <p:nvPr/>
        </p:nvSpPr>
        <p:spPr>
          <a:xfrm>
            <a:off x="2607200" y="6266025"/>
            <a:ext cx="73107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1300" b="0" i="0" u="sng" strike="noStrike" cap="none">
                <a:solidFill>
                  <a:schemeClr val="hlink"/>
                </a:solidFill>
                <a:latin typeface="Arial"/>
                <a:ea typeface="Arial"/>
                <a:cs typeface="Arial"/>
                <a:sym typeface="Arial"/>
                <a:hlinkClick r:id="rId4"/>
              </a:rPr>
              <a:t>https://drive.google.com/file/d/18C-x-V2Mm1jR8BgkWuZQCR8z5oeENafd/view?usp=drive_link</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2"/>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Research #1</a:t>
            </a:r>
            <a:endParaRPr>
              <a:latin typeface="Bodoni"/>
              <a:ea typeface="Bodoni"/>
              <a:cs typeface="Bodoni"/>
              <a:sym typeface="Bodoni"/>
            </a:endParaRPr>
          </a:p>
        </p:txBody>
      </p:sp>
      <p:sp>
        <p:nvSpPr>
          <p:cNvPr id="382" name="Google Shape;382;p22"/>
          <p:cNvSpPr txBox="1">
            <a:spLocks noGrp="1"/>
          </p:cNvSpPr>
          <p:nvPr>
            <p:ph type="body" idx="1"/>
          </p:nvPr>
        </p:nvSpPr>
        <p:spPr>
          <a:xfrm>
            <a:off x="1251675" y="1874575"/>
            <a:ext cx="10178400" cy="3966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700"/>
              </a:spcBef>
              <a:spcAft>
                <a:spcPts val="0"/>
              </a:spcAft>
              <a:buClr>
                <a:schemeClr val="dk1"/>
              </a:buClr>
              <a:buSzPts val="1100"/>
              <a:buFont typeface="Arial"/>
              <a:buNone/>
            </a:pPr>
            <a:r>
              <a:rPr lang="en-US" sz="2200" dirty="0">
                <a:latin typeface="Times New Roman"/>
                <a:ea typeface="Times New Roman"/>
                <a:cs typeface="Times New Roman"/>
                <a:sym typeface="Times New Roman"/>
              </a:rPr>
              <a:t>There has been an increase of depression and anxiety amongst college students since the outbreak of Covid. Practicing mindfulness and using mindfulness applications has been shown to be significantly effective in alleviating these symptoms. A 4-week study conducted at the University of Turku, Fineland that consisted of 561 students and staff as participants. The study was done to determine if using mindfulness app-based interventions can help decrease depression, stress and anxiety. The 561 participants were broken into 2 groups. Group 1 was using a mindfulness application and Group 2 were a part of a control group that were a part of psychoeducational online content. </a:t>
            </a:r>
            <a:endParaRPr sz="2200" dirty="0">
              <a:latin typeface="Times New Roman"/>
              <a:ea typeface="Times New Roman"/>
              <a:cs typeface="Times New Roman"/>
              <a:sym typeface="Times New Roman"/>
            </a:endParaRPr>
          </a:p>
          <a:p>
            <a:pPr marL="0" lvl="0" indent="0" algn="l" rtl="0">
              <a:lnSpc>
                <a:spcPct val="110000"/>
              </a:lnSpc>
              <a:spcBef>
                <a:spcPts val="700"/>
              </a:spcBef>
              <a:spcAft>
                <a:spcPts val="0"/>
              </a:spcAft>
              <a:buSzPts val="1800"/>
              <a:buNone/>
            </a:pPr>
            <a:endParaRPr b="1" dirty="0"/>
          </a:p>
          <a:p>
            <a:pPr marL="0" lvl="0" indent="0" algn="l" rtl="0">
              <a:lnSpc>
                <a:spcPct val="110000"/>
              </a:lnSpc>
              <a:spcBef>
                <a:spcPts val="700"/>
              </a:spcBef>
              <a:spcAft>
                <a:spcPts val="0"/>
              </a:spcAft>
              <a:buSzPts val="1800"/>
              <a:buNone/>
            </a:pPr>
            <a:endParaRPr dirty="0">
              <a:highlight>
                <a:srgbClr val="EDEBE9"/>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Results</a:t>
            </a:r>
            <a:r>
              <a:rPr lang="en-US"/>
              <a:t> </a:t>
            </a:r>
            <a:endParaRPr/>
          </a:p>
        </p:txBody>
      </p:sp>
      <p:sp>
        <p:nvSpPr>
          <p:cNvPr id="389" name="Google Shape;389;p24"/>
          <p:cNvSpPr txBox="1">
            <a:spLocks noGrp="1"/>
          </p:cNvSpPr>
          <p:nvPr>
            <p:ph type="body" idx="1"/>
          </p:nvPr>
        </p:nvSpPr>
        <p:spPr>
          <a:xfrm>
            <a:off x="1138903" y="2058651"/>
            <a:ext cx="10178400" cy="3593700"/>
          </a:xfrm>
          <a:prstGeom prst="rect">
            <a:avLst/>
          </a:prstGeom>
          <a:noFill/>
          <a:ln>
            <a:noFill/>
          </a:ln>
        </p:spPr>
        <p:txBody>
          <a:bodyPr spcFirstLastPara="1" wrap="square" lIns="91425" tIns="45700" rIns="91425" bIns="45700" anchor="t" anchorCtr="0">
            <a:normAutofit/>
          </a:bodyPr>
          <a:lstStyle/>
          <a:p>
            <a:pPr marL="0" lvl="0" indent="0" algn="l" rtl="0">
              <a:spcBef>
                <a:spcPts val="700"/>
              </a:spcBef>
              <a:spcAft>
                <a:spcPts val="0"/>
              </a:spcAft>
              <a:buClr>
                <a:schemeClr val="dk1"/>
              </a:buClr>
              <a:buSzPts val="1800"/>
              <a:buFont typeface="Arial"/>
              <a:buNone/>
            </a:pPr>
            <a:r>
              <a:rPr lang="en-US" sz="2200">
                <a:solidFill>
                  <a:srgbClr val="555555"/>
                </a:solidFill>
                <a:latin typeface="Times New Roman"/>
                <a:ea typeface="Times New Roman"/>
                <a:cs typeface="Times New Roman"/>
                <a:sym typeface="Times New Roman"/>
              </a:rPr>
              <a:t>Mindfulness apps offer a 10-20 min guided meditations that can be daily.</a:t>
            </a:r>
            <a:r>
              <a:rPr lang="en-US" sz="2200" b="1">
                <a:solidFill>
                  <a:srgbClr val="555555"/>
                </a:solidFill>
                <a:latin typeface="Times New Roman"/>
                <a:ea typeface="Times New Roman"/>
                <a:cs typeface="Times New Roman"/>
                <a:sym typeface="Times New Roman"/>
              </a:rPr>
              <a:t> </a:t>
            </a:r>
            <a:r>
              <a:rPr lang="en-US" sz="2200">
                <a:solidFill>
                  <a:srgbClr val="555555"/>
                </a:solidFill>
                <a:latin typeface="Times New Roman"/>
                <a:ea typeface="Times New Roman"/>
                <a:cs typeface="Times New Roman"/>
                <a:sym typeface="Times New Roman"/>
              </a:rPr>
              <a:t>Depression, anxiety, and stress were evaluated at the end of the study. Using the mindfulness app for four weeks resulted in small reductions in stress. Participants who used the app more did not experience additional improvement in wellbeing. Mindfulness apps offer benefits to participants in improving mental health. Mindfulness apps are an effective supplement to standard mental health services.</a:t>
            </a:r>
            <a:r>
              <a:rPr lang="en-US" sz="2200">
                <a:solidFill>
                  <a:srgbClr val="212121"/>
                </a:solidFill>
                <a:latin typeface="Times New Roman"/>
                <a:ea typeface="Times New Roman"/>
                <a:cs typeface="Times New Roman"/>
                <a:sym typeface="Times New Roman"/>
              </a:rPr>
              <a:t> </a:t>
            </a:r>
            <a:endParaRPr sz="2200" b="1">
              <a:solidFill>
                <a:srgbClr val="FF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1203434" y="382385"/>
            <a:ext cx="10893900" cy="163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EXPECTED OUTCOME OF THIS WORKSHOP:</a:t>
            </a:r>
            <a:endParaRPr/>
          </a:p>
        </p:txBody>
      </p:sp>
      <p:sp>
        <p:nvSpPr>
          <p:cNvPr id="112" name="Google Shape;112;p3"/>
          <p:cNvSpPr txBox="1">
            <a:spLocks noGrp="1"/>
          </p:cNvSpPr>
          <p:nvPr>
            <p:ph type="body" idx="1"/>
          </p:nvPr>
        </p:nvSpPr>
        <p:spPr>
          <a:xfrm>
            <a:off x="1251675" y="2286000"/>
            <a:ext cx="10178400" cy="3994200"/>
          </a:xfrm>
          <a:prstGeom prst="rect">
            <a:avLst/>
          </a:prstGeom>
          <a:noFill/>
          <a:ln>
            <a:noFill/>
          </a:ln>
        </p:spPr>
        <p:txBody>
          <a:bodyPr spcFirstLastPara="1" wrap="square" lIns="91425" tIns="45700" rIns="91425" bIns="45700" anchor="t" anchorCtr="0">
            <a:noAutofit/>
          </a:bodyPr>
          <a:lstStyle/>
          <a:p>
            <a:pPr marL="228600" lvl="0" indent="-228600" algn="l" rtl="0">
              <a:lnSpc>
                <a:spcPct val="180000"/>
              </a:lnSpc>
              <a:spcBef>
                <a:spcPts val="700"/>
              </a:spcBef>
              <a:spcAft>
                <a:spcPts val="0"/>
              </a:spcAft>
              <a:buClr>
                <a:srgbClr val="595959"/>
              </a:buClr>
              <a:buSzPts val="2800"/>
              <a:buFont typeface="Arial"/>
              <a:buChar char="❏"/>
            </a:pPr>
            <a:r>
              <a:rPr lang="en-US" sz="2800">
                <a:latin typeface="Times New Roman"/>
                <a:ea typeface="Times New Roman"/>
                <a:cs typeface="Times New Roman"/>
                <a:sym typeface="Times New Roman"/>
              </a:rPr>
              <a:t>Ability to learn about expectations/demands of college life </a:t>
            </a:r>
            <a:endParaRPr/>
          </a:p>
          <a:p>
            <a:pPr marL="228600" lvl="0" indent="-228600" algn="l" rtl="0">
              <a:lnSpc>
                <a:spcPct val="180000"/>
              </a:lnSpc>
              <a:spcBef>
                <a:spcPts val="700"/>
              </a:spcBef>
              <a:spcAft>
                <a:spcPts val="0"/>
              </a:spcAft>
              <a:buClr>
                <a:srgbClr val="595959"/>
              </a:buClr>
              <a:buSzPts val="2800"/>
              <a:buChar char="❏"/>
            </a:pPr>
            <a:r>
              <a:rPr lang="en-US" sz="2800">
                <a:latin typeface="Times New Roman"/>
                <a:ea typeface="Times New Roman"/>
                <a:cs typeface="Times New Roman"/>
                <a:sym typeface="Times New Roman"/>
              </a:rPr>
              <a:t>Ability to recognize the stressors of a college student </a:t>
            </a:r>
            <a:endParaRPr sz="2800">
              <a:latin typeface="Times New Roman"/>
              <a:ea typeface="Times New Roman"/>
              <a:cs typeface="Times New Roman"/>
              <a:sym typeface="Times New Roman"/>
            </a:endParaRPr>
          </a:p>
          <a:p>
            <a:pPr marL="228600" lvl="0" indent="-228600" algn="l" rtl="0">
              <a:lnSpc>
                <a:spcPct val="180000"/>
              </a:lnSpc>
              <a:spcBef>
                <a:spcPts val="700"/>
              </a:spcBef>
              <a:spcAft>
                <a:spcPts val="0"/>
              </a:spcAft>
              <a:buClr>
                <a:srgbClr val="595959"/>
              </a:buClr>
              <a:buSzPts val="2800"/>
              <a:buChar char="❏"/>
            </a:pPr>
            <a:r>
              <a:rPr lang="en-US" sz="2800">
                <a:latin typeface="Times New Roman"/>
                <a:ea typeface="Times New Roman"/>
                <a:cs typeface="Times New Roman"/>
                <a:sym typeface="Times New Roman"/>
              </a:rPr>
              <a:t>Learn coping skills for stress management</a:t>
            </a:r>
            <a:endParaRPr sz="2800">
              <a:latin typeface="Times New Roman"/>
              <a:ea typeface="Times New Roman"/>
              <a:cs typeface="Times New Roman"/>
              <a:sym typeface="Times New Roman"/>
            </a:endParaRPr>
          </a:p>
          <a:p>
            <a:pPr marL="228600" lvl="0" indent="-228600" algn="l" rtl="0">
              <a:lnSpc>
                <a:spcPct val="180000"/>
              </a:lnSpc>
              <a:spcBef>
                <a:spcPts val="700"/>
              </a:spcBef>
              <a:spcAft>
                <a:spcPts val="0"/>
              </a:spcAft>
              <a:buClr>
                <a:srgbClr val="595959"/>
              </a:buClr>
              <a:buSzPts val="2800"/>
              <a:buFont typeface="Times New Roman"/>
              <a:buChar char="❏"/>
            </a:pPr>
            <a:r>
              <a:rPr lang="en-US" sz="2800">
                <a:latin typeface="Times New Roman"/>
                <a:ea typeface="Times New Roman"/>
                <a:cs typeface="Times New Roman"/>
                <a:sym typeface="Times New Roman"/>
              </a:rPr>
              <a:t>Learn about available resources and support on campus</a:t>
            </a:r>
            <a:endParaRPr sz="2800">
              <a:latin typeface="Times New Roman"/>
              <a:ea typeface="Times New Roman"/>
              <a:cs typeface="Times New Roman"/>
              <a:sym typeface="Times New Roman"/>
            </a:endParaRPr>
          </a:p>
          <a:p>
            <a:pPr marL="228600" lvl="0" indent="-101600" algn="l" rtl="0">
              <a:lnSpc>
                <a:spcPct val="90000"/>
              </a:lnSpc>
              <a:spcBef>
                <a:spcPts val="700"/>
              </a:spcBef>
              <a:spcAft>
                <a:spcPts val="0"/>
              </a:spcAft>
              <a:buSzPts val="1850"/>
              <a:buNone/>
            </a:pPr>
            <a:endParaRPr sz="18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9"/>
          <p:cNvSpPr txBox="1">
            <a:spLocks noGrp="1"/>
          </p:cNvSpPr>
          <p:nvPr>
            <p:ph type="title"/>
          </p:nvPr>
        </p:nvSpPr>
        <p:spPr>
          <a:xfrm>
            <a:off x="1251678" y="136560"/>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Campus Resources</a:t>
            </a:r>
            <a:endParaRPr>
              <a:latin typeface="Bodoni"/>
              <a:ea typeface="Bodoni"/>
              <a:cs typeface="Bodoni"/>
              <a:sym typeface="Bodoni"/>
            </a:endParaRPr>
          </a:p>
        </p:txBody>
      </p:sp>
      <p:sp>
        <p:nvSpPr>
          <p:cNvPr id="424" name="Google Shape;424;p29"/>
          <p:cNvSpPr txBox="1">
            <a:spLocks noGrp="1"/>
          </p:cNvSpPr>
          <p:nvPr>
            <p:ph type="body" idx="1"/>
          </p:nvPr>
        </p:nvSpPr>
        <p:spPr>
          <a:xfrm>
            <a:off x="1251675" y="1243550"/>
            <a:ext cx="10178400" cy="55206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0000"/>
              </a:lnSpc>
              <a:spcBef>
                <a:spcPts val="700"/>
              </a:spcBef>
              <a:spcAft>
                <a:spcPts val="0"/>
              </a:spcAft>
              <a:buSzPts val="2400"/>
              <a:buFont typeface="Times New Roman"/>
              <a:buChar char="❏"/>
            </a:pPr>
            <a:r>
              <a:rPr lang="en-US" sz="2600">
                <a:latin typeface="Times New Roman"/>
                <a:ea typeface="Times New Roman"/>
                <a:cs typeface="Times New Roman"/>
                <a:sym typeface="Times New Roman"/>
              </a:rPr>
              <a:t>Uwill</a:t>
            </a:r>
            <a:endParaRPr sz="2600">
              <a:latin typeface="Times New Roman"/>
              <a:ea typeface="Times New Roman"/>
              <a:cs typeface="Times New Roman"/>
              <a:sym typeface="Times New Roman"/>
            </a:endParaRPr>
          </a:p>
          <a:p>
            <a:pPr marL="914400" lvl="1" indent="-374650" algn="l" rtl="0">
              <a:lnSpc>
                <a:spcPct val="110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Felician University offers all students free immediate access to tele-therapy through an easy-to-use online platform, as well as direct crisis connection, and wellness programs.</a:t>
            </a:r>
            <a:endParaRPr sz="2300">
              <a:latin typeface="Times New Roman"/>
              <a:ea typeface="Times New Roman"/>
              <a:cs typeface="Times New Roman"/>
              <a:sym typeface="Times New Roman"/>
            </a:endParaRPr>
          </a:p>
          <a:p>
            <a:pPr marL="457200" lvl="0" indent="-381000" algn="l" rtl="0">
              <a:lnSpc>
                <a:spcPct val="110000"/>
              </a:lnSpc>
              <a:spcBef>
                <a:spcPts val="0"/>
              </a:spcBef>
              <a:spcAft>
                <a:spcPts val="0"/>
              </a:spcAft>
              <a:buSzPts val="2400"/>
              <a:buFont typeface="Times New Roman"/>
              <a:buChar char="❏"/>
            </a:pPr>
            <a:r>
              <a:rPr lang="en-US" sz="2600">
                <a:latin typeface="Times New Roman"/>
                <a:ea typeface="Times New Roman"/>
                <a:cs typeface="Times New Roman"/>
                <a:sym typeface="Times New Roman"/>
              </a:rPr>
              <a:t>Counseling and Wellness Services</a:t>
            </a:r>
            <a:endParaRPr sz="2600">
              <a:latin typeface="Times New Roman"/>
              <a:ea typeface="Times New Roman"/>
              <a:cs typeface="Times New Roman"/>
              <a:sym typeface="Times New Roman"/>
            </a:endParaRPr>
          </a:p>
          <a:p>
            <a:pPr marL="914400" lvl="1" indent="-374650" algn="l" rtl="0">
              <a:lnSpc>
                <a:spcPct val="110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Felician University offers on-campus mental health services to all students via the Counseling Center.</a:t>
            </a:r>
            <a:endParaRPr sz="2300">
              <a:latin typeface="Times New Roman"/>
              <a:ea typeface="Times New Roman"/>
              <a:cs typeface="Times New Roman"/>
              <a:sym typeface="Times New Roman"/>
            </a:endParaRPr>
          </a:p>
          <a:p>
            <a:pPr marL="457200" lvl="0" indent="-387350" algn="l" rtl="0">
              <a:lnSpc>
                <a:spcPct val="110000"/>
              </a:lnSpc>
              <a:spcBef>
                <a:spcPts val="0"/>
              </a:spcBef>
              <a:spcAft>
                <a:spcPts val="0"/>
              </a:spcAft>
              <a:buSzPts val="2500"/>
              <a:buFont typeface="Times New Roman"/>
              <a:buChar char="❏"/>
            </a:pPr>
            <a:r>
              <a:rPr lang="en-US" sz="2600">
                <a:latin typeface="Times New Roman"/>
                <a:ea typeface="Times New Roman"/>
                <a:cs typeface="Times New Roman"/>
                <a:sym typeface="Times New Roman"/>
              </a:rPr>
              <a:t>Mental Health Line</a:t>
            </a:r>
            <a:r>
              <a:rPr lang="en-US" sz="25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1-833-646-1526</a:t>
            </a:r>
            <a:r>
              <a:rPr lang="en-US" sz="25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marL="914400" lvl="1" indent="-374650" algn="l" rtl="0">
              <a:lnSpc>
                <a:spcPct val="110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Felician University offers a mental health crisis line, where help and support is made available to all students 24/7/365.</a:t>
            </a:r>
            <a:endParaRPr sz="2300">
              <a:latin typeface="Times New Roman"/>
              <a:ea typeface="Times New Roman"/>
              <a:cs typeface="Times New Roman"/>
              <a:sym typeface="Times New Roman"/>
            </a:endParaRPr>
          </a:p>
          <a:p>
            <a:pPr marL="457200" lvl="0" indent="-393700" algn="l" rtl="0">
              <a:lnSpc>
                <a:spcPct val="110000"/>
              </a:lnSpc>
              <a:spcBef>
                <a:spcPts val="0"/>
              </a:spcBef>
              <a:spcAft>
                <a:spcPts val="0"/>
              </a:spcAft>
              <a:buSzPts val="2600"/>
              <a:buFont typeface="Times New Roman"/>
              <a:buChar char="❏"/>
            </a:pPr>
            <a:r>
              <a:rPr lang="en-US" sz="2600">
                <a:latin typeface="Times New Roman"/>
                <a:ea typeface="Times New Roman"/>
                <a:cs typeface="Times New Roman"/>
                <a:sym typeface="Times New Roman"/>
              </a:rPr>
              <a:t>Campus Ministry</a:t>
            </a:r>
            <a:endParaRPr sz="2600">
              <a:latin typeface="Times New Roman"/>
              <a:ea typeface="Times New Roman"/>
              <a:cs typeface="Times New Roman"/>
              <a:sym typeface="Times New Roman"/>
            </a:endParaRPr>
          </a:p>
          <a:p>
            <a:pPr marL="914400" lvl="1" indent="-374650" algn="l" rtl="0">
              <a:lnSpc>
                <a:spcPct val="110000"/>
              </a:lnSpc>
              <a:spcBef>
                <a:spcPts val="0"/>
              </a:spcBef>
              <a:spcAft>
                <a:spcPts val="0"/>
              </a:spcAft>
              <a:buSzPts val="2300"/>
              <a:buFont typeface="Times New Roman"/>
              <a:buChar char="❏"/>
            </a:pPr>
            <a:r>
              <a:rPr lang="en-US" sz="2300">
                <a:latin typeface="Times New Roman"/>
                <a:ea typeface="Times New Roman"/>
                <a:cs typeface="Times New Roman"/>
                <a:sym typeface="Times New Roman"/>
              </a:rPr>
              <a:t>Felician University offers students a space to grow and develop spiritually; with a goal to foster a positive and loving community that is inclusive of all peoples, backgrounds, and beliefs, where faith can be put into action.</a:t>
            </a:r>
            <a:endParaRPr sz="23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82816d365c_1_1"/>
          <p:cNvSpPr txBox="1">
            <a:spLocks noGrp="1"/>
          </p:cNvSpPr>
          <p:nvPr>
            <p:ph type="title"/>
          </p:nvPr>
        </p:nvSpPr>
        <p:spPr>
          <a:xfrm>
            <a:off x="1256578" y="19803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latin typeface="Bodoni"/>
                <a:ea typeface="Bodoni"/>
                <a:cs typeface="Bodoni"/>
                <a:sym typeface="Bodoni"/>
              </a:rPr>
              <a:t>Campus Resources</a:t>
            </a:r>
            <a:endParaRPr>
              <a:latin typeface="Bodoni"/>
              <a:ea typeface="Bodoni"/>
              <a:cs typeface="Bodoni"/>
              <a:sym typeface="Bodoni"/>
            </a:endParaRPr>
          </a:p>
        </p:txBody>
      </p:sp>
      <p:sp>
        <p:nvSpPr>
          <p:cNvPr id="431" name="Google Shape;431;g282816d365c_1_1"/>
          <p:cNvSpPr txBox="1">
            <a:spLocks noGrp="1"/>
          </p:cNvSpPr>
          <p:nvPr>
            <p:ph type="body" idx="1"/>
          </p:nvPr>
        </p:nvSpPr>
        <p:spPr>
          <a:xfrm>
            <a:off x="1085275" y="1243550"/>
            <a:ext cx="10521000" cy="5520600"/>
          </a:xfrm>
          <a:prstGeom prst="rect">
            <a:avLst/>
          </a:prstGeom>
          <a:noFill/>
          <a:ln>
            <a:noFill/>
          </a:ln>
        </p:spPr>
        <p:txBody>
          <a:bodyPr spcFirstLastPara="1" wrap="square" lIns="91425" tIns="45700" rIns="91425" bIns="45700" anchor="t" anchorCtr="0">
            <a:noAutofit/>
          </a:bodyPr>
          <a:lstStyle/>
          <a:p>
            <a:pPr marL="457200" lvl="0" indent="-389479" algn="l" rtl="0">
              <a:lnSpc>
                <a:spcPct val="90000"/>
              </a:lnSpc>
              <a:spcBef>
                <a:spcPts val="700"/>
              </a:spcBef>
              <a:spcAft>
                <a:spcPts val="0"/>
              </a:spcAft>
              <a:buSzPts val="2534"/>
              <a:buFont typeface="Times New Roman"/>
              <a:buChar char="❏"/>
            </a:pPr>
            <a:r>
              <a:rPr lang="en-US" sz="2456">
                <a:latin typeface="Times New Roman"/>
                <a:ea typeface="Times New Roman"/>
                <a:cs typeface="Times New Roman"/>
                <a:sym typeface="Times New Roman"/>
              </a:rPr>
              <a:t>Center for Health</a:t>
            </a:r>
            <a:endParaRPr sz="2456">
              <a:latin typeface="Times New Roman"/>
              <a:ea typeface="Times New Roman"/>
              <a:cs typeface="Times New Roman"/>
              <a:sym typeface="Times New Roman"/>
            </a:endParaRPr>
          </a:p>
          <a:p>
            <a:pPr marL="914400" lvl="1" indent="-354488" algn="l" rtl="0">
              <a:lnSpc>
                <a:spcPct val="90000"/>
              </a:lnSpc>
              <a:spcBef>
                <a:spcPts val="700"/>
              </a:spcBef>
              <a:spcAft>
                <a:spcPts val="0"/>
              </a:spcAft>
              <a:buSzPts val="1983"/>
              <a:buFont typeface="Times New Roman"/>
              <a:buChar char="❏"/>
            </a:pPr>
            <a:r>
              <a:rPr lang="en-US" sz="1982">
                <a:latin typeface="Times New Roman"/>
                <a:ea typeface="Times New Roman"/>
                <a:cs typeface="Times New Roman"/>
                <a:sym typeface="Times New Roman"/>
              </a:rPr>
              <a:t>Felician University offers a health center to address medical needs located in the lower level of Milton Court, Rutherford Campus. Hours during the Fall and Spring semesters are: Monday through Friday, 8:30 a.m. – 4:30 p.m.</a:t>
            </a:r>
            <a:endParaRPr sz="1982">
              <a:latin typeface="Times New Roman"/>
              <a:ea typeface="Times New Roman"/>
              <a:cs typeface="Times New Roman"/>
              <a:sym typeface="Times New Roman"/>
            </a:endParaRPr>
          </a:p>
          <a:p>
            <a:pPr marL="457200" lvl="0" indent="-384557" algn="l" rtl="0">
              <a:lnSpc>
                <a:spcPct val="90000"/>
              </a:lnSpc>
              <a:spcBef>
                <a:spcPts val="700"/>
              </a:spcBef>
              <a:spcAft>
                <a:spcPts val="0"/>
              </a:spcAft>
              <a:buSzPts val="2456"/>
              <a:buFont typeface="Times New Roman"/>
              <a:buChar char="❏"/>
            </a:pPr>
            <a:r>
              <a:rPr lang="en-US" sz="2456">
                <a:latin typeface="Times New Roman"/>
                <a:ea typeface="Times New Roman"/>
                <a:cs typeface="Times New Roman"/>
                <a:sym typeface="Times New Roman"/>
              </a:rPr>
              <a:t>Tutoring Services</a:t>
            </a:r>
            <a:endParaRPr sz="2456">
              <a:latin typeface="Times New Roman"/>
              <a:ea typeface="Times New Roman"/>
              <a:cs typeface="Times New Roman"/>
              <a:sym typeface="Times New Roman"/>
            </a:endParaRPr>
          </a:p>
          <a:p>
            <a:pPr marL="914400" lvl="1" indent="-354488" algn="l" rtl="0">
              <a:lnSpc>
                <a:spcPct val="90000"/>
              </a:lnSpc>
              <a:spcBef>
                <a:spcPts val="700"/>
              </a:spcBef>
              <a:spcAft>
                <a:spcPts val="0"/>
              </a:spcAft>
              <a:buSzPts val="1983"/>
              <a:buFont typeface="Times New Roman"/>
              <a:buChar char="❏"/>
            </a:pPr>
            <a:r>
              <a:rPr lang="en-US" sz="1982">
                <a:latin typeface="Times New Roman"/>
                <a:ea typeface="Times New Roman"/>
                <a:cs typeface="Times New Roman"/>
                <a:sym typeface="Times New Roman"/>
              </a:rPr>
              <a:t>Felician University offer students free tutoring from professional tutors and/or peer tutors in our on-campus Tutoring Centers in both Lodi and Rutherford. The Tutoring Centers are </a:t>
            </a:r>
            <a:r>
              <a:rPr lang="en-US" sz="1982" i="1">
                <a:latin typeface="Times New Roman"/>
                <a:ea typeface="Times New Roman"/>
                <a:cs typeface="Times New Roman"/>
                <a:sym typeface="Times New Roman"/>
              </a:rPr>
              <a:t>DROP-IN ONLY</a:t>
            </a:r>
            <a:r>
              <a:rPr lang="en-US" sz="1982">
                <a:latin typeface="Times New Roman"/>
                <a:ea typeface="Times New Roman"/>
                <a:cs typeface="Times New Roman"/>
                <a:sym typeface="Times New Roman"/>
              </a:rPr>
              <a:t>.</a:t>
            </a:r>
            <a:endParaRPr sz="1982">
              <a:latin typeface="Times New Roman"/>
              <a:ea typeface="Times New Roman"/>
              <a:cs typeface="Times New Roman"/>
              <a:sym typeface="Times New Roman"/>
            </a:endParaRPr>
          </a:p>
          <a:p>
            <a:pPr marL="457200" lvl="0" indent="-384557" algn="l" rtl="0">
              <a:lnSpc>
                <a:spcPct val="90000"/>
              </a:lnSpc>
              <a:spcBef>
                <a:spcPts val="700"/>
              </a:spcBef>
              <a:spcAft>
                <a:spcPts val="0"/>
              </a:spcAft>
              <a:buSzPts val="2456"/>
              <a:buFont typeface="Times New Roman"/>
              <a:buChar char="❏"/>
            </a:pPr>
            <a:r>
              <a:rPr lang="en-US" sz="2456">
                <a:latin typeface="Times New Roman"/>
                <a:ea typeface="Times New Roman"/>
                <a:cs typeface="Times New Roman"/>
                <a:sym typeface="Times New Roman"/>
              </a:rPr>
              <a:t>The Center for Student Development and Engagement</a:t>
            </a:r>
            <a:endParaRPr sz="2456">
              <a:latin typeface="Times New Roman"/>
              <a:ea typeface="Times New Roman"/>
              <a:cs typeface="Times New Roman"/>
              <a:sym typeface="Times New Roman"/>
            </a:endParaRPr>
          </a:p>
          <a:p>
            <a:pPr marL="914400" lvl="1" indent="-354488" algn="l" rtl="0">
              <a:lnSpc>
                <a:spcPct val="90000"/>
              </a:lnSpc>
              <a:spcBef>
                <a:spcPts val="700"/>
              </a:spcBef>
              <a:spcAft>
                <a:spcPts val="0"/>
              </a:spcAft>
              <a:buSzPts val="1983"/>
              <a:buFont typeface="Times New Roman"/>
              <a:buChar char="❏"/>
            </a:pPr>
            <a:r>
              <a:rPr lang="en-US" sz="1982">
                <a:latin typeface="Times New Roman"/>
                <a:ea typeface="Times New Roman"/>
                <a:cs typeface="Times New Roman"/>
                <a:sym typeface="Times New Roman"/>
              </a:rPr>
              <a:t>Felician University offers a variety of intentional co-curricular opportunities for students through events, programs, and workshops that engage and develop students to be productive and responsible citizens. Contact: </a:t>
            </a:r>
            <a:r>
              <a:rPr lang="en-US" sz="1982" u="sng">
                <a:solidFill>
                  <a:schemeClr val="hlink"/>
                </a:solidFill>
                <a:latin typeface="Times New Roman"/>
                <a:ea typeface="Times New Roman"/>
                <a:cs typeface="Times New Roman"/>
                <a:sym typeface="Times New Roman"/>
                <a:hlinkClick r:id="rId3"/>
              </a:rPr>
              <a:t>centerforengagement@felician.edu</a:t>
            </a:r>
            <a:endParaRPr sz="1982">
              <a:latin typeface="Times New Roman"/>
              <a:ea typeface="Times New Roman"/>
              <a:cs typeface="Times New Roman"/>
              <a:sym typeface="Times New Roman"/>
            </a:endParaRPr>
          </a:p>
          <a:p>
            <a:pPr marL="457200" lvl="0" indent="-384557" algn="l" rtl="0">
              <a:lnSpc>
                <a:spcPct val="90000"/>
              </a:lnSpc>
              <a:spcBef>
                <a:spcPts val="700"/>
              </a:spcBef>
              <a:spcAft>
                <a:spcPts val="0"/>
              </a:spcAft>
              <a:buSzPts val="2456"/>
              <a:buFont typeface="Times New Roman"/>
              <a:buChar char="❏"/>
            </a:pPr>
            <a:r>
              <a:rPr lang="en-US" sz="2456">
                <a:latin typeface="Times New Roman"/>
                <a:ea typeface="Times New Roman"/>
                <a:cs typeface="Times New Roman"/>
                <a:sym typeface="Times New Roman"/>
              </a:rPr>
              <a:t>Career &amp; Experiential Learning Center</a:t>
            </a:r>
            <a:endParaRPr sz="2456">
              <a:latin typeface="Times New Roman"/>
              <a:ea typeface="Times New Roman"/>
              <a:cs typeface="Times New Roman"/>
              <a:sym typeface="Times New Roman"/>
            </a:endParaRPr>
          </a:p>
          <a:p>
            <a:pPr marL="914400" lvl="1" indent="-354488" algn="l" rtl="0">
              <a:lnSpc>
                <a:spcPct val="90000"/>
              </a:lnSpc>
              <a:spcBef>
                <a:spcPts val="700"/>
              </a:spcBef>
              <a:spcAft>
                <a:spcPts val="0"/>
              </a:spcAft>
              <a:buSzPts val="1983"/>
              <a:buFont typeface="Times New Roman"/>
              <a:buChar char="❏"/>
            </a:pPr>
            <a:r>
              <a:rPr lang="en-US" sz="1982">
                <a:latin typeface="Times New Roman"/>
                <a:ea typeface="Times New Roman"/>
                <a:cs typeface="Times New Roman"/>
                <a:sym typeface="Times New Roman"/>
              </a:rPr>
              <a:t>Felician University offers services to educate and prepare students with personal and professional development opportunities, one-on-one career advising, job search strategies, interviewing tips and networking skills. Contact: </a:t>
            </a:r>
            <a:r>
              <a:rPr lang="en-US" sz="1982" u="sng">
                <a:solidFill>
                  <a:schemeClr val="accent3"/>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markowiczm@felician.edu</a:t>
            </a:r>
            <a:endParaRPr sz="1982">
              <a:latin typeface="Times New Roman"/>
              <a:ea typeface="Times New Roman"/>
              <a:cs typeface="Times New Roman"/>
              <a:sym typeface="Times New Roman"/>
            </a:endParaRPr>
          </a:p>
          <a:p>
            <a:pPr marL="0" lvl="0" indent="0" algn="l" rtl="0">
              <a:lnSpc>
                <a:spcPct val="90000"/>
              </a:lnSpc>
              <a:spcBef>
                <a:spcPts val="700"/>
              </a:spcBef>
              <a:spcAft>
                <a:spcPts val="0"/>
              </a:spcAft>
              <a:buClr>
                <a:schemeClr val="dk1"/>
              </a:buClr>
              <a:buSzPts val="852"/>
              <a:buFont typeface="Arial"/>
              <a:buNone/>
            </a:pPr>
            <a:endParaRPr sz="1982">
              <a:latin typeface="Times New Roman"/>
              <a:ea typeface="Times New Roman"/>
              <a:cs typeface="Times New Roman"/>
              <a:sym typeface="Times New Roman"/>
            </a:endParaRPr>
          </a:p>
          <a:p>
            <a:pPr marL="457200" lvl="0" indent="0" algn="l" rtl="0">
              <a:lnSpc>
                <a:spcPct val="90000"/>
              </a:lnSpc>
              <a:spcBef>
                <a:spcPts val="700"/>
              </a:spcBef>
              <a:spcAft>
                <a:spcPts val="0"/>
              </a:spcAft>
              <a:buSzPts val="852"/>
              <a:buNone/>
            </a:pPr>
            <a:endParaRPr sz="1782">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8105155dc0_0_2"/>
          <p:cNvSpPr txBox="1">
            <a:spLocks noGrp="1"/>
          </p:cNvSpPr>
          <p:nvPr>
            <p:ph type="title"/>
          </p:nvPr>
        </p:nvSpPr>
        <p:spPr>
          <a:xfrm>
            <a:off x="1251675" y="382377"/>
            <a:ext cx="10178400" cy="1210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Bodoni"/>
                <a:ea typeface="Bodoni"/>
                <a:cs typeface="Bodoni"/>
                <a:sym typeface="Bodoni"/>
              </a:rPr>
              <a:t>Contact Info </a:t>
            </a:r>
            <a:r>
              <a:rPr lang="en-US"/>
              <a:t>		</a:t>
            </a:r>
            <a:endParaRPr/>
          </a:p>
        </p:txBody>
      </p:sp>
      <p:sp>
        <p:nvSpPr>
          <p:cNvPr id="438" name="Google Shape;438;g28105155dc0_0_2"/>
          <p:cNvSpPr txBox="1">
            <a:spLocks noGrp="1"/>
          </p:cNvSpPr>
          <p:nvPr>
            <p:ph type="body" idx="1"/>
          </p:nvPr>
        </p:nvSpPr>
        <p:spPr>
          <a:xfrm>
            <a:off x="1251675" y="2286000"/>
            <a:ext cx="10178400" cy="41148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2800" b="1">
                <a:solidFill>
                  <a:srgbClr val="201F1E"/>
                </a:solidFill>
                <a:latin typeface="Times New Roman"/>
                <a:ea typeface="Times New Roman"/>
                <a:cs typeface="Times New Roman"/>
                <a:sym typeface="Times New Roman"/>
              </a:rPr>
              <a:t>Dr. Sharon Towler, PhD.</a:t>
            </a:r>
            <a:endParaRPr sz="2800" b="1">
              <a:solidFill>
                <a:srgbClr val="201F1E"/>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US" sz="2600">
                <a:solidFill>
                  <a:srgbClr val="424242"/>
                </a:solidFill>
                <a:latin typeface="Times New Roman"/>
                <a:ea typeface="Times New Roman"/>
                <a:cs typeface="Times New Roman"/>
                <a:sym typeface="Times New Roman"/>
              </a:rPr>
              <a:t>Director of Graduate Educational Leadership</a:t>
            </a:r>
            <a:endParaRPr sz="2600">
              <a:solidFill>
                <a:srgbClr val="424242"/>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US" sz="2600">
                <a:solidFill>
                  <a:srgbClr val="201F1E"/>
                </a:solidFill>
                <a:latin typeface="Times New Roman"/>
                <a:ea typeface="Times New Roman"/>
                <a:cs typeface="Times New Roman"/>
                <a:sym typeface="Times New Roman"/>
              </a:rPr>
              <a:t>Office: 201-559-6042</a:t>
            </a:r>
            <a:endParaRPr sz="2600">
              <a:solidFill>
                <a:srgbClr val="201F1E"/>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US" sz="2600">
                <a:solidFill>
                  <a:srgbClr val="201F1E"/>
                </a:solidFill>
                <a:latin typeface="Times New Roman"/>
                <a:ea typeface="Times New Roman"/>
                <a:cs typeface="Times New Roman"/>
                <a:sym typeface="Times New Roman"/>
              </a:rPr>
              <a:t>E-mail: </a:t>
            </a:r>
            <a:r>
              <a:rPr lang="en-US" sz="2600" u="sng">
                <a:solidFill>
                  <a:schemeClr val="hlink"/>
                </a:solidFill>
                <a:latin typeface="Times New Roman"/>
                <a:ea typeface="Times New Roman"/>
                <a:cs typeface="Times New Roman"/>
                <a:sym typeface="Times New Roman"/>
                <a:hlinkClick r:id="rId3"/>
              </a:rPr>
              <a:t>towlers@Felician.edu</a:t>
            </a:r>
            <a:endParaRPr sz="2600">
              <a:solidFill>
                <a:srgbClr val="0000FF"/>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a:solidFill>
                <a:srgbClr val="0000FF"/>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a:solidFill>
                <a:srgbClr val="0000FF"/>
              </a:solidFill>
              <a:latin typeface="Times New Roman"/>
              <a:ea typeface="Times New Roman"/>
              <a:cs typeface="Times New Roman"/>
              <a:sym typeface="Times New Roman"/>
            </a:endParaRPr>
          </a:p>
          <a:p>
            <a:pPr marL="0" lvl="0" indent="0" algn="l" rtl="0">
              <a:spcBef>
                <a:spcPts val="7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2"/>
        <p:cNvGrpSpPr/>
        <p:nvPr/>
      </p:nvGrpSpPr>
      <p:grpSpPr>
        <a:xfrm>
          <a:off x="0" y="0"/>
          <a:ext cx="0" cy="0"/>
          <a:chOff x="0" y="0"/>
          <a:chExt cx="0" cy="0"/>
        </a:xfrm>
      </p:grpSpPr>
      <p:sp>
        <p:nvSpPr>
          <p:cNvPr id="443" name="Google Shape;443;p31"/>
          <p:cNvSpPr/>
          <p:nvPr/>
        </p:nvSpPr>
        <p:spPr>
          <a:xfrm>
            <a:off x="0" y="0"/>
            <a:ext cx="1219199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44" name="Google Shape;444;p31"/>
          <p:cNvSpPr/>
          <p:nvPr/>
        </p:nvSpPr>
        <p:spPr>
          <a:xfrm>
            <a:off x="-1" y="-2"/>
            <a:ext cx="6300250" cy="6858002"/>
          </a:xfrm>
          <a:custGeom>
            <a:avLst/>
            <a:gdLst/>
            <a:ahLst/>
            <a:cxnLst/>
            <a:rect l="l" t="t" r="r" b="b"/>
            <a:pathLst>
              <a:path w="6300250" h="6858002" extrusionOk="0">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445" name="Google Shape;445;p31"/>
          <p:cNvSpPr/>
          <p:nvPr/>
        </p:nvSpPr>
        <p:spPr>
          <a:xfrm>
            <a:off x="0" y="0"/>
            <a:ext cx="283464" cy="6858000"/>
          </a:xfrm>
          <a:prstGeom prst="rect">
            <a:avLst/>
          </a:prstGeom>
          <a:solidFill>
            <a:srgbClr val="CD8D0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46" name="Google Shape;446;p31"/>
          <p:cNvSpPr txBox="1">
            <a:spLocks noGrp="1"/>
          </p:cNvSpPr>
          <p:nvPr>
            <p:ph type="title"/>
          </p:nvPr>
        </p:nvSpPr>
        <p:spPr>
          <a:xfrm>
            <a:off x="753350" y="1162950"/>
            <a:ext cx="4859100" cy="503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A1A00"/>
              </a:buClr>
              <a:buSzPts val="4000"/>
              <a:buFont typeface="Bodoni"/>
              <a:buNone/>
            </a:pPr>
            <a:r>
              <a:rPr lang="en-US" sz="4000">
                <a:solidFill>
                  <a:srgbClr val="2A1A00"/>
                </a:solidFill>
                <a:latin typeface="Bodoni"/>
                <a:ea typeface="Bodoni"/>
                <a:cs typeface="Bodoni"/>
                <a:sym typeface="Bodoni"/>
              </a:rPr>
              <a:t>Write down 3 stress management tools you will practice during your school year…</a:t>
            </a:r>
            <a:endParaRPr/>
          </a:p>
        </p:txBody>
      </p:sp>
      <p:sp>
        <p:nvSpPr>
          <p:cNvPr id="447" name="Google Shape;447;p31"/>
          <p:cNvSpPr txBox="1">
            <a:spLocks noGrp="1"/>
          </p:cNvSpPr>
          <p:nvPr>
            <p:ph type="body" idx="1"/>
          </p:nvPr>
        </p:nvSpPr>
        <p:spPr>
          <a:xfrm>
            <a:off x="6749271" y="1128451"/>
            <a:ext cx="4680729" cy="4566609"/>
          </a:xfrm>
          <a:prstGeom prst="rect">
            <a:avLst/>
          </a:prstGeom>
          <a:noFill/>
          <a:ln>
            <a:noFill/>
          </a:ln>
        </p:spPr>
        <p:txBody>
          <a:bodyPr spcFirstLastPara="1" wrap="square" lIns="91425" tIns="45700" rIns="91425" bIns="45700" anchor="ctr" anchorCtr="0">
            <a:normAutofit/>
          </a:bodyPr>
          <a:lstStyle/>
          <a:p>
            <a:pPr marL="228600" lvl="0" indent="-228600" algn="l" rtl="0">
              <a:lnSpc>
                <a:spcPct val="110000"/>
              </a:lnSpc>
              <a:spcBef>
                <a:spcPts val="0"/>
              </a:spcBef>
              <a:spcAft>
                <a:spcPts val="0"/>
              </a:spcAft>
              <a:buSzPts val="2800"/>
              <a:buChar char="❏"/>
            </a:pPr>
            <a:r>
              <a:rPr lang="en-US" sz="2800">
                <a:latin typeface="Times New Roman"/>
                <a:ea typeface="Times New Roman"/>
                <a:cs typeface="Times New Roman"/>
                <a:sym typeface="Times New Roman"/>
              </a:rPr>
              <a:t>Tool #1</a:t>
            </a:r>
            <a:endParaRPr/>
          </a:p>
          <a:p>
            <a:pPr marL="228600" lvl="0" indent="-228600" algn="l" rtl="0">
              <a:lnSpc>
                <a:spcPct val="110000"/>
              </a:lnSpc>
              <a:spcBef>
                <a:spcPts val="700"/>
              </a:spcBef>
              <a:spcAft>
                <a:spcPts val="0"/>
              </a:spcAft>
              <a:buSzPts val="2800"/>
              <a:buChar char="❏"/>
            </a:pPr>
            <a:r>
              <a:rPr lang="en-US" sz="2800">
                <a:latin typeface="Times New Roman"/>
                <a:ea typeface="Times New Roman"/>
                <a:cs typeface="Times New Roman"/>
                <a:sym typeface="Times New Roman"/>
              </a:rPr>
              <a:t>Tool #2</a:t>
            </a:r>
            <a:endParaRPr/>
          </a:p>
          <a:p>
            <a:pPr marL="228600" lvl="0" indent="-228600" algn="l" rtl="0">
              <a:lnSpc>
                <a:spcPct val="110000"/>
              </a:lnSpc>
              <a:spcBef>
                <a:spcPts val="700"/>
              </a:spcBef>
              <a:spcAft>
                <a:spcPts val="0"/>
              </a:spcAft>
              <a:buSzPts val="2800"/>
              <a:buChar char="❏"/>
            </a:pPr>
            <a:r>
              <a:rPr lang="en-US" sz="2800">
                <a:latin typeface="Times New Roman"/>
                <a:ea typeface="Times New Roman"/>
                <a:cs typeface="Times New Roman"/>
                <a:sym typeface="Times New Roman"/>
              </a:rPr>
              <a:t>Tool #3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2"/>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453" name="Google Shape;453;p32"/>
          <p:cNvSpPr/>
          <p:nvPr/>
        </p:nvSpPr>
        <p:spPr>
          <a:xfrm>
            <a:off x="0" y="0"/>
            <a:ext cx="283464"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4" name="Google Shape;454;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5" name="Google Shape;455;p32"/>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pic>
        <p:nvPicPr>
          <p:cNvPr id="456" name="Google Shape;456;p32" descr="Question mark"/>
          <p:cNvPicPr preferRelativeResize="0"/>
          <p:nvPr/>
        </p:nvPicPr>
        <p:blipFill rotWithShape="1">
          <a:blip r:embed="rId3">
            <a:alphaModFix/>
          </a:blip>
          <a:srcRect/>
          <a:stretch/>
        </p:blipFill>
        <p:spPr>
          <a:xfrm>
            <a:off x="1240971" y="1709603"/>
            <a:ext cx="3398085" cy="3398085"/>
          </a:xfrm>
          <a:prstGeom prst="rect">
            <a:avLst/>
          </a:prstGeom>
          <a:noFill/>
          <a:ln>
            <a:noFill/>
          </a:ln>
        </p:spPr>
      </p:pic>
      <p:sp>
        <p:nvSpPr>
          <p:cNvPr id="457" name="Google Shape;457;p32"/>
          <p:cNvSpPr/>
          <p:nvPr/>
        </p:nvSpPr>
        <p:spPr>
          <a:xfrm>
            <a:off x="11908536" y="0"/>
            <a:ext cx="283464"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8" name="Google Shape;458;p32"/>
          <p:cNvSpPr txBox="1">
            <a:spLocks noGrp="1"/>
          </p:cNvSpPr>
          <p:nvPr>
            <p:ph type="title"/>
          </p:nvPr>
        </p:nvSpPr>
        <p:spPr>
          <a:xfrm>
            <a:off x="4914900" y="1235847"/>
            <a:ext cx="6548882" cy="33252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YOUR TURN…</a:t>
            </a:r>
            <a:endParaRPr/>
          </a:p>
        </p:txBody>
      </p:sp>
      <p:sp>
        <p:nvSpPr>
          <p:cNvPr id="459" name="Google Shape;459;p32"/>
          <p:cNvSpPr txBox="1">
            <a:spLocks noGrp="1"/>
          </p:cNvSpPr>
          <p:nvPr>
            <p:ph type="body" idx="1"/>
          </p:nvPr>
        </p:nvSpPr>
        <p:spPr>
          <a:xfrm>
            <a:off x="5123687" y="4881152"/>
            <a:ext cx="6300215" cy="102002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00"/>
              <a:buNone/>
            </a:pPr>
            <a:r>
              <a:rPr lang="en-US" sz="2800" b="1" cap="none">
                <a:solidFill>
                  <a:schemeClr val="dk2"/>
                </a:solidFill>
                <a:latin typeface="Times New Roman"/>
                <a:ea typeface="Times New Roman"/>
                <a:cs typeface="Times New Roman"/>
                <a:sym typeface="Times New Roman"/>
              </a:rPr>
              <a:t>WHAT QUESTIONS WOULD YOU LIKE TO ASK US?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3"/>
          <p:cNvSpPr txBox="1">
            <a:spLocks noGrp="1"/>
          </p:cNvSpPr>
          <p:nvPr>
            <p:ph type="title"/>
          </p:nvPr>
        </p:nvSpPr>
        <p:spPr>
          <a:xfrm>
            <a:off x="1251725" y="381005"/>
            <a:ext cx="10178400" cy="68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4590"/>
              <a:buFont typeface="Impact"/>
              <a:buNone/>
            </a:pPr>
            <a:r>
              <a:rPr lang="en-US" sz="4260" b="1">
                <a:latin typeface="Bodoni"/>
                <a:ea typeface="Bodoni"/>
                <a:cs typeface="Bodoni"/>
                <a:sym typeface="Bodoni"/>
              </a:rPr>
              <a:t>REFERENCES</a:t>
            </a:r>
            <a:endParaRPr sz="4260" b="1">
              <a:latin typeface="Bodoni"/>
              <a:ea typeface="Bodoni"/>
              <a:cs typeface="Bodoni"/>
              <a:sym typeface="Bodoni"/>
            </a:endParaRPr>
          </a:p>
        </p:txBody>
      </p:sp>
      <p:sp>
        <p:nvSpPr>
          <p:cNvPr id="465" name="Google Shape;465;p33"/>
          <p:cNvSpPr txBox="1">
            <a:spLocks noGrp="1"/>
          </p:cNvSpPr>
          <p:nvPr>
            <p:ph type="body" idx="1"/>
          </p:nvPr>
        </p:nvSpPr>
        <p:spPr>
          <a:xfrm>
            <a:off x="970650" y="1153500"/>
            <a:ext cx="10900800" cy="57045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Amanvermez, Y., Rahmadiana, M., Karyotaki, E., de Wit, L., Ebert, D. D., Kessler, R. C., &amp; Cuijpers, P. (2020). Stress management interventions for college students: </a:t>
            </a:r>
            <a:r>
              <a:rPr lang="en-US" sz="1365" i="1">
                <a:solidFill>
                  <a:schemeClr val="dk1"/>
                </a:solidFill>
                <a:latin typeface="Times New Roman"/>
                <a:ea typeface="Times New Roman"/>
                <a:cs typeface="Times New Roman"/>
                <a:sym typeface="Times New Roman"/>
              </a:rPr>
              <a:t>A systematic review and meta-analysis. Clinical Psychology: Science and Practice</a:t>
            </a:r>
            <a:r>
              <a:rPr lang="en-US" sz="1365">
                <a:solidFill>
                  <a:schemeClr val="dk1"/>
                </a:solidFill>
                <a:latin typeface="Times New Roman"/>
                <a:ea typeface="Times New Roman"/>
                <a:cs typeface="Times New Roman"/>
                <a:sym typeface="Times New Roman"/>
              </a:rPr>
              <a:t>. Advance online publication. </a:t>
            </a:r>
            <a:r>
              <a:rPr lang="en-US" sz="1365"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https://doi.org/10.1111/cpsp.12342</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Chemers, M. M., Hu, L.-t., &amp; Garcia, B. F. (2001). </a:t>
            </a:r>
            <a:r>
              <a:rPr lang="en-US" sz="1365" i="1">
                <a:solidFill>
                  <a:schemeClr val="dk1"/>
                </a:solidFill>
                <a:latin typeface="Times New Roman"/>
                <a:ea typeface="Times New Roman"/>
                <a:cs typeface="Times New Roman"/>
                <a:sym typeface="Times New Roman"/>
              </a:rPr>
              <a:t>Academic self-efficacy and first year college student performance and adjustment</a:t>
            </a:r>
            <a:r>
              <a:rPr lang="en-US" sz="1365">
                <a:solidFill>
                  <a:schemeClr val="dk1"/>
                </a:solidFill>
                <a:latin typeface="Times New Roman"/>
                <a:ea typeface="Times New Roman"/>
                <a:cs typeface="Times New Roman"/>
                <a:sym typeface="Times New Roman"/>
              </a:rPr>
              <a:t>. Journal of Educational Psychology, 93(1), 55–64. </a:t>
            </a:r>
            <a:r>
              <a:rPr lang="en-US" sz="1365"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https://doi.org/10.1037/0022-0663.93.1.55</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Emil Chiauzzi, Julie Brevard, Christina Thurn, Stacey Decembrele &amp; Sarah Lord (2008) </a:t>
            </a:r>
            <a:r>
              <a:rPr lang="en-US" sz="1365" i="1">
                <a:solidFill>
                  <a:schemeClr val="dk1"/>
                </a:solidFill>
                <a:latin typeface="Times New Roman"/>
                <a:ea typeface="Times New Roman"/>
                <a:cs typeface="Times New Roman"/>
                <a:sym typeface="Times New Roman"/>
              </a:rPr>
              <a:t>MyStudentBody–Stress: An Online Stress Management Intervention for College Students</a:t>
            </a:r>
            <a:r>
              <a:rPr lang="en-US" sz="1365">
                <a:solidFill>
                  <a:schemeClr val="dk1"/>
                </a:solidFill>
                <a:latin typeface="Times New Roman"/>
                <a:ea typeface="Times New Roman"/>
                <a:cs typeface="Times New Roman"/>
                <a:sym typeface="Times New Roman"/>
              </a:rPr>
              <a:t>, Journal of Health Communication, 13:6, 555-572, </a:t>
            </a:r>
            <a:r>
              <a:rPr lang="en-US" sz="1365" u="sng">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https://doi.org/10.1080/10810730802281668</a:t>
            </a:r>
            <a:endParaRPr sz="1365">
              <a:solidFill>
                <a:schemeClr val="dk1"/>
              </a:solidFill>
              <a:latin typeface="Times New Roman"/>
              <a:ea typeface="Times New Roman"/>
              <a:cs typeface="Times New Roman"/>
              <a:sym typeface="Times New Roman"/>
            </a:endParaRPr>
          </a:p>
          <a:p>
            <a:pPr marL="228600" lvl="0" indent="-214947" algn="l" rtl="0">
              <a:lnSpc>
                <a:spcPct val="90000"/>
              </a:lnSpc>
              <a:spcBef>
                <a:spcPts val="0"/>
              </a:spcBef>
              <a:spcAft>
                <a:spcPts val="0"/>
              </a:spcAft>
              <a:buClr>
                <a:schemeClr val="dk1"/>
              </a:buClr>
              <a:buSzPts val="1350"/>
              <a:buFont typeface="Times New Roman"/>
              <a:buChar char="❖"/>
            </a:pPr>
            <a:r>
              <a:rPr lang="en-US" sz="1350">
                <a:solidFill>
                  <a:srgbClr val="161719"/>
                </a:solidFill>
                <a:latin typeface="Times New Roman"/>
                <a:ea typeface="Times New Roman"/>
                <a:cs typeface="Times New Roman"/>
                <a:sym typeface="Times New Roman"/>
              </a:rPr>
              <a:t>Fairfax Public Schools (n.d.). How to Handle Peer Pressure. Retrieved September 17, 2023, from https://www.fcps.edu/student-wellness-tips/peer-pressure</a:t>
            </a:r>
            <a:endParaRPr sz="1350">
              <a:solidFill>
                <a:schemeClr val="dk1"/>
              </a:solidFill>
              <a:latin typeface="Times New Roman"/>
              <a:ea typeface="Times New Roman"/>
              <a:cs typeface="Times New Roman"/>
              <a:sym typeface="Times New Roman"/>
            </a:endParaRPr>
          </a:p>
          <a:p>
            <a:pPr marL="228600" lvl="0" indent="-214947" algn="l" rtl="0">
              <a:lnSpc>
                <a:spcPct val="90000"/>
              </a:lnSpc>
              <a:spcBef>
                <a:spcPts val="0"/>
              </a:spcBef>
              <a:spcAft>
                <a:spcPts val="0"/>
              </a:spcAft>
              <a:buClr>
                <a:schemeClr val="dk1"/>
              </a:buClr>
              <a:buSzPts val="1350"/>
              <a:buFont typeface="Times New Roman"/>
              <a:buChar char="❖"/>
            </a:pPr>
            <a:r>
              <a:rPr lang="en-US" sz="1350">
                <a:solidFill>
                  <a:srgbClr val="161719"/>
                </a:solidFill>
                <a:latin typeface="Times New Roman"/>
                <a:ea typeface="Times New Roman"/>
                <a:cs typeface="Times New Roman"/>
                <a:sym typeface="Times New Roman"/>
              </a:rPr>
              <a:t>Indeed (2023, August 31). 18 Tips for Handling and Avoiding Deadline Stress at Work. https://www.indeed.com/career-advice/career-development/deadline-stress</a:t>
            </a:r>
            <a:endParaRPr sz="1350">
              <a:solidFill>
                <a:schemeClr val="dk1"/>
              </a:solidFill>
              <a:latin typeface="Times New Roman"/>
              <a:ea typeface="Times New Roman"/>
              <a:cs typeface="Times New Roman"/>
              <a:sym typeface="Times New Roman"/>
            </a:endParaRPr>
          </a:p>
          <a:p>
            <a:pPr marL="228600" lvl="0" indent="-200025" algn="l" rtl="0">
              <a:lnSpc>
                <a:spcPct val="80000"/>
              </a:lnSpc>
              <a:spcBef>
                <a:spcPts val="0"/>
              </a:spcBef>
              <a:spcAft>
                <a:spcPts val="0"/>
              </a:spcAft>
              <a:buClr>
                <a:schemeClr val="dk1"/>
              </a:buClr>
              <a:buSzPts val="1350"/>
              <a:buFont typeface="Times New Roman"/>
              <a:buChar char="❖"/>
            </a:pPr>
            <a:r>
              <a:rPr lang="en-US" sz="1350">
                <a:solidFill>
                  <a:schemeClr val="dk1"/>
                </a:solidFill>
                <a:highlight>
                  <a:srgbClr val="F1F1F1"/>
                </a:highlight>
                <a:latin typeface="Times New Roman"/>
                <a:ea typeface="Times New Roman"/>
                <a:cs typeface="Times New Roman"/>
                <a:sym typeface="Times New Roman"/>
              </a:rPr>
              <a:t>Lahtinen, O., Aaltonen, J., Kaakinen, J. K., Franklin, L., &amp; Hyönä, J. (2021, May 1). </a:t>
            </a:r>
            <a:r>
              <a:rPr lang="en-US" sz="1350" i="1">
                <a:solidFill>
                  <a:schemeClr val="dk1"/>
                </a:solidFill>
                <a:highlight>
                  <a:srgbClr val="F1F1F1"/>
                </a:highlight>
                <a:latin typeface="Times New Roman"/>
                <a:ea typeface="Times New Roman"/>
                <a:cs typeface="Times New Roman"/>
                <a:sym typeface="Times New Roman"/>
              </a:rPr>
              <a:t>The effects of app-based mindfulness practice on the well-being of university students and staff</a:t>
            </a:r>
            <a:r>
              <a:rPr lang="en-US" sz="1350">
                <a:solidFill>
                  <a:schemeClr val="dk1"/>
                </a:solidFill>
                <a:highlight>
                  <a:srgbClr val="F1F1F1"/>
                </a:highlight>
                <a:latin typeface="Times New Roman"/>
                <a:ea typeface="Times New Roman"/>
                <a:cs typeface="Times New Roman"/>
                <a:sym typeface="Times New Roman"/>
              </a:rPr>
              <a:t>. Current Psychology; Springer Science+Business Media. https://doi.org/10.1007/s12144-021-01762-z</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Lopes Dos Santos M, Uftring M, Stahl CA, Lockie RG, Alvar B, Mann JB, Dawes JJ. </a:t>
            </a:r>
            <a:r>
              <a:rPr lang="en-US" sz="1365" i="1">
                <a:solidFill>
                  <a:schemeClr val="dk1"/>
                </a:solidFill>
                <a:latin typeface="Times New Roman"/>
                <a:ea typeface="Times New Roman"/>
                <a:cs typeface="Times New Roman"/>
                <a:sym typeface="Times New Roman"/>
              </a:rPr>
              <a:t>Stress in Academic and Athletic Performance in Collegiate Athletes: A Narrative Review of Sources and Monitoring Strategies</a:t>
            </a:r>
            <a:r>
              <a:rPr lang="en-US" sz="1365">
                <a:solidFill>
                  <a:schemeClr val="dk1"/>
                </a:solidFill>
                <a:latin typeface="Times New Roman"/>
                <a:ea typeface="Times New Roman"/>
                <a:cs typeface="Times New Roman"/>
                <a:sym typeface="Times New Roman"/>
              </a:rPr>
              <a:t>. Front Sports Act Living. 2020 May 8; 2:42. doi: 10.3389/fspor.2020.00042. PMID: 33345034; PMCID: PMC7739829</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Makachoska, M. (2023). 21 Eye-Opening College Student Stress Statistics. What to Become. </a:t>
            </a:r>
            <a:r>
              <a:rPr lang="en-US" sz="1365" u="sng">
                <a:solidFill>
                  <a:schemeClr val="dk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https://whattobecome.com/blog/college-student-stress-statistics/</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Shankland, R., Genolini, C., Riou França, L. et al. </a:t>
            </a:r>
            <a:r>
              <a:rPr lang="en-US" sz="1365" i="1">
                <a:solidFill>
                  <a:schemeClr val="dk1"/>
                </a:solidFill>
                <a:latin typeface="Times New Roman"/>
                <a:ea typeface="Times New Roman"/>
                <a:cs typeface="Times New Roman"/>
                <a:sym typeface="Times New Roman"/>
              </a:rPr>
              <a:t>Student adjustment to higher education: the role of alternative educational pathways in coping with the demands of student life</a:t>
            </a:r>
            <a:r>
              <a:rPr lang="en-US" sz="1365">
                <a:solidFill>
                  <a:schemeClr val="dk1"/>
                </a:solidFill>
                <a:latin typeface="Times New Roman"/>
                <a:ea typeface="Times New Roman"/>
                <a:cs typeface="Times New Roman"/>
                <a:sym typeface="Times New Roman"/>
              </a:rPr>
              <a:t>. High Educ 59, 353–366 (2010). </a:t>
            </a:r>
            <a:r>
              <a:rPr lang="en-US" sz="1365" u="sng">
                <a:solidFill>
                  <a:schemeClr val="dk1"/>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https://doi.org/10.1007/s10734-009-9252-7</a:t>
            </a:r>
            <a:endParaRPr sz="1365">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50"/>
              <a:buFont typeface="Times New Roman"/>
              <a:buChar char="❖"/>
            </a:pPr>
            <a:r>
              <a:rPr lang="en-US" sz="1350" i="1">
                <a:solidFill>
                  <a:schemeClr val="dk1"/>
                </a:solidFill>
                <a:latin typeface="Times New Roman"/>
                <a:ea typeface="Times New Roman"/>
                <a:cs typeface="Times New Roman"/>
                <a:sym typeface="Times New Roman"/>
              </a:rPr>
              <a:t>Signs and symptoms of stress</a:t>
            </a:r>
            <a:r>
              <a:rPr lang="en-US" sz="1350">
                <a:solidFill>
                  <a:schemeClr val="dk1"/>
                </a:solidFill>
                <a:latin typeface="Times New Roman"/>
                <a:ea typeface="Times New Roman"/>
                <a:cs typeface="Times New Roman"/>
                <a:sym typeface="Times New Roman"/>
              </a:rPr>
              <a:t>. (n.d.). Mind. https://www.mind.org.uk/information-support/types-of-mental-health-problems/stress/signs-and-symptoms-of-stress/</a:t>
            </a:r>
            <a:endParaRPr sz="1350">
              <a:solidFill>
                <a:schemeClr val="dk1"/>
              </a:solidFill>
              <a:latin typeface="Times New Roman"/>
              <a:ea typeface="Times New Roman"/>
              <a:cs typeface="Times New Roman"/>
              <a:sym typeface="Times New Roman"/>
            </a:endParaRPr>
          </a:p>
          <a:p>
            <a:pPr marL="228600" lvl="0" indent="-215900" algn="l" rtl="0">
              <a:lnSpc>
                <a:spcPct val="90000"/>
              </a:lnSpc>
              <a:spcBef>
                <a:spcPts val="0"/>
              </a:spcBef>
              <a:spcAft>
                <a:spcPts val="0"/>
              </a:spcAft>
              <a:buClr>
                <a:schemeClr val="dk1"/>
              </a:buClr>
              <a:buSzPts val="1365"/>
              <a:buFont typeface="Times New Roman"/>
              <a:buChar char="❖"/>
            </a:pPr>
            <a:r>
              <a:rPr lang="en-US" sz="1365">
                <a:solidFill>
                  <a:schemeClr val="dk1"/>
                </a:solidFill>
                <a:latin typeface="Times New Roman"/>
                <a:ea typeface="Times New Roman"/>
                <a:cs typeface="Times New Roman"/>
                <a:sym typeface="Times New Roman"/>
              </a:rPr>
              <a:t>Watkins, D. C., Hunt, J. B., &amp; Eisenberg, D. (2012). </a:t>
            </a:r>
            <a:r>
              <a:rPr lang="en-US" sz="1365" i="1">
                <a:solidFill>
                  <a:schemeClr val="dk1"/>
                </a:solidFill>
                <a:latin typeface="Times New Roman"/>
                <a:ea typeface="Times New Roman"/>
                <a:cs typeface="Times New Roman"/>
                <a:sym typeface="Times New Roman"/>
              </a:rPr>
              <a:t>Increased demand for mental health services on college campuses: Perspectives from administrators</a:t>
            </a:r>
            <a:r>
              <a:rPr lang="en-US" sz="1365">
                <a:solidFill>
                  <a:schemeClr val="dk1"/>
                </a:solidFill>
                <a:latin typeface="Times New Roman"/>
                <a:ea typeface="Times New Roman"/>
                <a:cs typeface="Times New Roman"/>
                <a:sym typeface="Times New Roman"/>
              </a:rPr>
              <a:t>. Qualitative Social Work, 11(3), 319–337. </a:t>
            </a:r>
            <a:r>
              <a:rPr lang="en-US" sz="1365" u="sng">
                <a:solidFill>
                  <a:schemeClr val="dk1"/>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https://doi.org/10.1177/1473325011401468</a:t>
            </a:r>
            <a:endParaRPr sz="1100">
              <a:solidFill>
                <a:srgbClr val="161719"/>
              </a:solidFill>
              <a:latin typeface="Arial"/>
              <a:ea typeface="Arial"/>
              <a:cs typeface="Arial"/>
              <a:sym typeface="Arial"/>
            </a:endParaRPr>
          </a:p>
          <a:p>
            <a:pPr marL="228600" lvl="0" indent="-214947" algn="l" rtl="0">
              <a:lnSpc>
                <a:spcPct val="90000"/>
              </a:lnSpc>
              <a:spcBef>
                <a:spcPts val="0"/>
              </a:spcBef>
              <a:spcAft>
                <a:spcPts val="0"/>
              </a:spcAft>
              <a:buClr>
                <a:schemeClr val="dk1"/>
              </a:buClr>
              <a:buSzPts val="1350"/>
              <a:buFont typeface="Times New Roman"/>
              <a:buChar char="❖"/>
            </a:pPr>
            <a:r>
              <a:rPr lang="en-US" sz="1350">
                <a:solidFill>
                  <a:srgbClr val="161719"/>
                </a:solidFill>
                <a:latin typeface="Times New Roman"/>
                <a:ea typeface="Times New Roman"/>
                <a:cs typeface="Times New Roman"/>
                <a:sym typeface="Times New Roman"/>
              </a:rPr>
              <a:t>Welch, A., &amp; Laube , J., MD (2023, January 17). Meditation 101: A Scientific Guide on How to Meditate for Stress Reduction and More. Retrieved September 17, 2023, from https://www.everydayhealth.com/meditation/</a:t>
            </a:r>
            <a:endParaRPr sz="1350">
              <a:solidFill>
                <a:schemeClr val="dk1"/>
              </a:solidFill>
              <a:latin typeface="Times New Roman"/>
              <a:ea typeface="Times New Roman"/>
              <a:cs typeface="Times New Roman"/>
              <a:sym typeface="Times New Roman"/>
            </a:endParaRPr>
          </a:p>
          <a:p>
            <a:pPr marL="228600" lvl="0" indent="-214947" algn="l" rtl="0">
              <a:lnSpc>
                <a:spcPct val="90000"/>
              </a:lnSpc>
              <a:spcBef>
                <a:spcPts val="0"/>
              </a:spcBef>
              <a:spcAft>
                <a:spcPts val="0"/>
              </a:spcAft>
              <a:buClr>
                <a:schemeClr val="dk1"/>
              </a:buClr>
              <a:buSzPts val="1350"/>
              <a:buFont typeface="Times New Roman"/>
              <a:buChar char="❖"/>
            </a:pPr>
            <a:r>
              <a:rPr lang="en-US" sz="1350">
                <a:solidFill>
                  <a:schemeClr val="dk1"/>
                </a:solidFill>
                <a:latin typeface="Times New Roman"/>
                <a:ea typeface="Times New Roman"/>
                <a:cs typeface="Times New Roman"/>
                <a:sym typeface="Times New Roman"/>
              </a:rPr>
              <a:t>Zhao S, Zhang Y, Yu C, Zhang H, Xie M, Chen P, Lin D. </a:t>
            </a:r>
            <a:r>
              <a:rPr lang="en-US" sz="1350" i="1">
                <a:solidFill>
                  <a:schemeClr val="dk1"/>
                </a:solidFill>
                <a:latin typeface="Times New Roman"/>
                <a:ea typeface="Times New Roman"/>
                <a:cs typeface="Times New Roman"/>
                <a:sym typeface="Times New Roman"/>
              </a:rPr>
              <a:t>Trajectories of Perceived Stress among Students in Transition to College: Mindset Antecedents and Adjustment Outcomes</a:t>
            </a:r>
            <a:r>
              <a:rPr lang="en-US" sz="1350">
                <a:solidFill>
                  <a:schemeClr val="dk1"/>
                </a:solidFill>
                <a:latin typeface="Times New Roman"/>
                <a:ea typeface="Times New Roman"/>
                <a:cs typeface="Times New Roman"/>
                <a:sym typeface="Times New Roman"/>
              </a:rPr>
              <a:t>. J Youth Adolesc. 2023 Sep;52(9):1873-1886. doi: 10.1007/s10964-023-01788-5. Epub 2023 June 9. PMID: 37296270; PMCID: PMC10255944.</a:t>
            </a:r>
            <a:endParaRPr sz="135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704075" y="2398200"/>
            <a:ext cx="4586100" cy="1206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900"/>
              <a:buNone/>
            </a:pPr>
            <a:r>
              <a:rPr lang="en-US" sz="3800"/>
              <a:t>ICE BREAKER</a:t>
            </a:r>
            <a:endParaRPr sz="3800"/>
          </a:p>
        </p:txBody>
      </p:sp>
      <p:sp>
        <p:nvSpPr>
          <p:cNvPr id="119" name="Google Shape;119;p4"/>
          <p:cNvSpPr txBox="1">
            <a:spLocks noGrp="1"/>
          </p:cNvSpPr>
          <p:nvPr>
            <p:ph type="body" idx="1"/>
          </p:nvPr>
        </p:nvSpPr>
        <p:spPr>
          <a:xfrm>
            <a:off x="493050" y="1946975"/>
            <a:ext cx="6745800" cy="3334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700"/>
              </a:spcBef>
              <a:spcAft>
                <a:spcPts val="0"/>
              </a:spcAft>
              <a:buSzPts val="935"/>
              <a:buNone/>
            </a:pPr>
            <a:r>
              <a:rPr lang="en-US" sz="3900">
                <a:solidFill>
                  <a:schemeClr val="dk1"/>
                </a:solidFill>
              </a:rPr>
              <a:t>Write down the top 3 stressful things you have been either thinking about or experiencing since starting college…</a:t>
            </a:r>
            <a:endParaRPr sz="3900">
              <a:solidFill>
                <a:schemeClr val="dk1"/>
              </a:solidFill>
            </a:endParaRPr>
          </a:p>
          <a:p>
            <a:pPr marL="0" lvl="0" indent="0" algn="l" rtl="0">
              <a:lnSpc>
                <a:spcPct val="110000"/>
              </a:lnSpc>
              <a:spcBef>
                <a:spcPts val="700"/>
              </a:spcBef>
              <a:spcAft>
                <a:spcPts val="0"/>
              </a:spcAft>
              <a:buSzPts val="935"/>
              <a:buNone/>
            </a:pPr>
            <a:endParaRPr sz="28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body" idx="1"/>
          </p:nvPr>
        </p:nvSpPr>
        <p:spPr>
          <a:xfrm>
            <a:off x="2240100" y="1985276"/>
            <a:ext cx="8595814" cy="3553800"/>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10000"/>
              </a:lnSpc>
              <a:spcBef>
                <a:spcPts val="0"/>
              </a:spcBef>
              <a:spcAft>
                <a:spcPts val="0"/>
              </a:spcAft>
              <a:buSzPct val="42929"/>
              <a:buNone/>
            </a:pPr>
            <a:r>
              <a:rPr lang="en-US" sz="8385" dirty="0">
                <a:latin typeface="Times New Roman"/>
                <a:ea typeface="Times New Roman"/>
                <a:cs typeface="Times New Roman"/>
                <a:sym typeface="Times New Roman"/>
              </a:rPr>
              <a:t>“</a:t>
            </a:r>
            <a:r>
              <a:rPr lang="en-US" sz="8567" dirty="0">
                <a:latin typeface="Times New Roman"/>
                <a:ea typeface="Times New Roman"/>
                <a:cs typeface="Times New Roman"/>
                <a:sym typeface="Times New Roman"/>
              </a:rPr>
              <a:t>A state of worry; emotional or </a:t>
            </a:r>
          </a:p>
          <a:p>
            <a:pPr marL="0" lvl="0" indent="0" algn="ctr" rtl="0">
              <a:lnSpc>
                <a:spcPct val="110000"/>
              </a:lnSpc>
              <a:spcBef>
                <a:spcPts val="0"/>
              </a:spcBef>
              <a:spcAft>
                <a:spcPts val="0"/>
              </a:spcAft>
              <a:buSzPct val="42929"/>
              <a:buNone/>
            </a:pPr>
            <a:r>
              <a:rPr lang="en-US" sz="8567" dirty="0">
                <a:latin typeface="Times New Roman"/>
                <a:ea typeface="Times New Roman"/>
                <a:cs typeface="Times New Roman"/>
                <a:sym typeface="Times New Roman"/>
              </a:rPr>
              <a:t>mental tension caused by a </a:t>
            </a:r>
          </a:p>
          <a:p>
            <a:pPr marL="0" lvl="0" indent="0" algn="ctr" rtl="0">
              <a:lnSpc>
                <a:spcPct val="110000"/>
              </a:lnSpc>
              <a:spcBef>
                <a:spcPts val="0"/>
              </a:spcBef>
              <a:spcAft>
                <a:spcPts val="0"/>
              </a:spcAft>
              <a:buSzPct val="42929"/>
              <a:buNone/>
            </a:pPr>
            <a:r>
              <a:rPr lang="en-US" sz="8567" dirty="0">
                <a:latin typeface="Times New Roman"/>
                <a:ea typeface="Times New Roman"/>
                <a:cs typeface="Times New Roman"/>
                <a:sym typeface="Times New Roman"/>
              </a:rPr>
              <a:t>difficult or demanding situation. </a:t>
            </a:r>
          </a:p>
          <a:p>
            <a:pPr marL="0" lvl="0" indent="0" algn="ctr" rtl="0">
              <a:lnSpc>
                <a:spcPct val="110000"/>
              </a:lnSpc>
              <a:spcBef>
                <a:spcPts val="0"/>
              </a:spcBef>
              <a:spcAft>
                <a:spcPts val="0"/>
              </a:spcAft>
              <a:buSzPct val="42929"/>
              <a:buNone/>
            </a:pPr>
            <a:r>
              <a:rPr lang="en-US" sz="8567" dirty="0">
                <a:latin typeface="Times New Roman"/>
                <a:ea typeface="Times New Roman"/>
                <a:cs typeface="Times New Roman"/>
                <a:sym typeface="Times New Roman"/>
              </a:rPr>
              <a:t>Stress is a natural human </a:t>
            </a:r>
          </a:p>
          <a:p>
            <a:pPr marL="0" lvl="0" indent="0" algn="ctr" rtl="0">
              <a:lnSpc>
                <a:spcPct val="110000"/>
              </a:lnSpc>
              <a:spcBef>
                <a:spcPts val="0"/>
              </a:spcBef>
              <a:spcAft>
                <a:spcPts val="0"/>
              </a:spcAft>
              <a:buSzPct val="42929"/>
              <a:buNone/>
            </a:pPr>
            <a:r>
              <a:rPr lang="en-US" sz="8567" dirty="0">
                <a:latin typeface="Times New Roman"/>
                <a:ea typeface="Times New Roman"/>
                <a:cs typeface="Times New Roman"/>
                <a:sym typeface="Times New Roman"/>
              </a:rPr>
              <a:t>response to the difficulties or </a:t>
            </a:r>
          </a:p>
          <a:p>
            <a:pPr marL="0" lvl="0" indent="0" algn="ctr" rtl="0">
              <a:lnSpc>
                <a:spcPct val="110000"/>
              </a:lnSpc>
              <a:spcBef>
                <a:spcPts val="0"/>
              </a:spcBef>
              <a:spcAft>
                <a:spcPts val="0"/>
              </a:spcAft>
              <a:buSzPct val="42929"/>
              <a:buNone/>
            </a:pPr>
            <a:r>
              <a:rPr lang="en-US" sz="8567" dirty="0">
                <a:latin typeface="Times New Roman"/>
                <a:ea typeface="Times New Roman"/>
                <a:cs typeface="Times New Roman"/>
                <a:sym typeface="Times New Roman"/>
              </a:rPr>
              <a:t>challenges in our lives.</a:t>
            </a:r>
            <a:r>
              <a:rPr lang="en-US" sz="8385" dirty="0">
                <a:latin typeface="Times New Roman"/>
                <a:ea typeface="Times New Roman"/>
                <a:cs typeface="Times New Roman"/>
                <a:sym typeface="Times New Roman"/>
              </a:rPr>
              <a:t>”</a:t>
            </a:r>
            <a:endParaRPr dirty="0"/>
          </a:p>
        </p:txBody>
      </p:sp>
      <p:sp>
        <p:nvSpPr>
          <p:cNvPr id="125" name="Google Shape;125;p5"/>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500">
                <a:latin typeface="Bodoni"/>
                <a:ea typeface="Bodoni"/>
                <a:cs typeface="Bodoni"/>
                <a:sym typeface="Bodoni"/>
              </a:rPr>
              <a:t>WHAT IS STRESS?</a:t>
            </a:r>
            <a:endParaRPr sz="5600"/>
          </a:p>
        </p:txBody>
      </p:sp>
      <p:sp>
        <p:nvSpPr>
          <p:cNvPr id="126" name="Google Shape;126;p5"/>
          <p:cNvSpPr txBox="1"/>
          <p:nvPr/>
        </p:nvSpPr>
        <p:spPr>
          <a:xfrm>
            <a:off x="1251678" y="6415312"/>
            <a:ext cx="10263807" cy="728374"/>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700"/>
              </a:spcBef>
              <a:spcAft>
                <a:spcPts val="0"/>
              </a:spcAft>
              <a:buClr>
                <a:schemeClr val="dk1"/>
              </a:buClr>
              <a:buSzPts val="1100"/>
              <a:buFont typeface="Arial"/>
              <a:buNone/>
            </a:pPr>
            <a:r>
              <a:rPr lang="en-US" sz="1000" dirty="0">
                <a:solidFill>
                  <a:srgbClr val="424242"/>
                </a:solidFill>
                <a:highlight>
                  <a:srgbClr val="F1F1F1"/>
                </a:highlight>
              </a:rPr>
              <a:t>World Health Organization (2023, February 21). </a:t>
            </a:r>
            <a:r>
              <a:rPr lang="en-US" sz="1000" i="1" dirty="0">
                <a:solidFill>
                  <a:srgbClr val="424242"/>
                </a:solidFill>
                <a:highlight>
                  <a:srgbClr val="F1F1F1"/>
                </a:highlight>
              </a:rPr>
              <a:t>Stress</a:t>
            </a:r>
            <a:r>
              <a:rPr lang="en-US" sz="1000" dirty="0">
                <a:solidFill>
                  <a:srgbClr val="424242"/>
                </a:solidFill>
                <a:highlight>
                  <a:srgbClr val="F1F1F1"/>
                </a:highlight>
              </a:rPr>
              <a:t>. Retrieved September 18, 2023, from https://www.who.int/news-room/questions-and-answers/item/stress</a:t>
            </a:r>
            <a:endParaRPr sz="1000" dirty="0">
              <a:solidFill>
                <a:srgbClr val="424242"/>
              </a:solidFill>
              <a:highlight>
                <a:srgbClr val="F1F1F1"/>
              </a:highlight>
              <a:latin typeface="Gill Sans"/>
              <a:ea typeface="Gill Sans"/>
              <a:cs typeface="Gill Sans"/>
              <a:sym typeface="Gill Sans"/>
            </a:endParaRPr>
          </a:p>
          <a:p>
            <a:pPr marL="0" lvl="0" indent="0" algn="l" rtl="0">
              <a:spcBef>
                <a:spcPts val="0"/>
              </a:spcBef>
              <a:spcAft>
                <a:spcPts val="0"/>
              </a:spcAft>
              <a:buNone/>
            </a:pPr>
            <a:endParaRPr sz="1300" dirty="0">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Bodoni"/>
              <a:buNone/>
            </a:pPr>
            <a:r>
              <a:rPr lang="en-US" sz="4500">
                <a:latin typeface="Bodoni"/>
                <a:ea typeface="Bodoni"/>
                <a:cs typeface="Bodoni"/>
                <a:sym typeface="Bodoni"/>
              </a:rPr>
              <a:t>WHAT ARE STRESSORS?</a:t>
            </a:r>
            <a:endParaRPr sz="5600"/>
          </a:p>
        </p:txBody>
      </p:sp>
      <p:sp>
        <p:nvSpPr>
          <p:cNvPr id="132" name="Google Shape;132;p6"/>
          <p:cNvSpPr txBox="1">
            <a:spLocks noGrp="1"/>
          </p:cNvSpPr>
          <p:nvPr>
            <p:ph type="body" idx="1"/>
          </p:nvPr>
        </p:nvSpPr>
        <p:spPr>
          <a:xfrm>
            <a:off x="1055725" y="1306550"/>
            <a:ext cx="10709100" cy="55515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rgbClr val="595959"/>
              </a:buClr>
              <a:buSzPts val="2800"/>
              <a:buChar char="❏"/>
            </a:pPr>
            <a:r>
              <a:rPr lang="en-US" sz="2800" dirty="0">
                <a:latin typeface="Times New Roman"/>
                <a:ea typeface="Times New Roman"/>
                <a:cs typeface="Times New Roman"/>
                <a:sym typeface="Times New Roman"/>
              </a:rPr>
              <a:t>Mental, emotional, physical, or environmental events that trigger stress are called: “</a:t>
            </a:r>
            <a:r>
              <a:rPr lang="en-US" sz="2800" i="1" dirty="0">
                <a:latin typeface="Times New Roman"/>
                <a:ea typeface="Times New Roman"/>
                <a:cs typeface="Times New Roman"/>
                <a:sym typeface="Times New Roman"/>
              </a:rPr>
              <a:t>Stressors</a:t>
            </a:r>
            <a:r>
              <a:rPr lang="en-US" sz="2800" dirty="0">
                <a:latin typeface="Times New Roman"/>
                <a:ea typeface="Times New Roman"/>
                <a:cs typeface="Times New Roman"/>
                <a:sym typeface="Times New Roman"/>
              </a:rPr>
              <a:t>.”</a:t>
            </a:r>
            <a:endParaRPr dirty="0"/>
          </a:p>
          <a:p>
            <a:pPr marL="228600" lvl="0" indent="-228600" algn="l" rtl="0">
              <a:lnSpc>
                <a:spcPct val="115000"/>
              </a:lnSpc>
              <a:spcBef>
                <a:spcPts val="700"/>
              </a:spcBef>
              <a:spcAft>
                <a:spcPts val="0"/>
              </a:spcAft>
              <a:buClr>
                <a:srgbClr val="595959"/>
              </a:buClr>
              <a:buSzPts val="2800"/>
              <a:buChar char="❏"/>
            </a:pPr>
            <a:r>
              <a:rPr lang="en-US" sz="2800" dirty="0">
                <a:latin typeface="Times New Roman"/>
                <a:ea typeface="Times New Roman"/>
                <a:cs typeface="Times New Roman"/>
                <a:sym typeface="Times New Roman"/>
              </a:rPr>
              <a:t>Stressors can be </a:t>
            </a:r>
            <a:r>
              <a:rPr lang="en-US" sz="2800" u="sng" dirty="0">
                <a:latin typeface="Times New Roman"/>
                <a:ea typeface="Times New Roman"/>
                <a:cs typeface="Times New Roman"/>
                <a:sym typeface="Times New Roman"/>
              </a:rPr>
              <a:t>acute</a:t>
            </a:r>
            <a:r>
              <a:rPr lang="en-US" sz="2800" dirty="0">
                <a:latin typeface="Times New Roman"/>
                <a:ea typeface="Times New Roman"/>
                <a:cs typeface="Times New Roman"/>
                <a:sym typeface="Times New Roman"/>
              </a:rPr>
              <a:t> (sharp or rapid onset and last a short duration) or </a:t>
            </a:r>
            <a:r>
              <a:rPr lang="en-US" sz="2800" u="sng" dirty="0">
                <a:latin typeface="Times New Roman"/>
                <a:ea typeface="Times New Roman"/>
                <a:cs typeface="Times New Roman"/>
                <a:sym typeface="Times New Roman"/>
              </a:rPr>
              <a:t>chronic</a:t>
            </a:r>
            <a:r>
              <a:rPr lang="en-US" sz="2800" dirty="0">
                <a:latin typeface="Times New Roman"/>
                <a:ea typeface="Times New Roman"/>
                <a:cs typeface="Times New Roman"/>
                <a:sym typeface="Times New Roman"/>
              </a:rPr>
              <a:t> (constantly re-occurring and persisting a long time).</a:t>
            </a:r>
            <a:endParaRPr dirty="0"/>
          </a:p>
          <a:p>
            <a:pPr marL="228600" lvl="0" indent="-228600" algn="l" rtl="0">
              <a:lnSpc>
                <a:spcPct val="115000"/>
              </a:lnSpc>
              <a:spcBef>
                <a:spcPts val="700"/>
              </a:spcBef>
              <a:spcAft>
                <a:spcPts val="0"/>
              </a:spcAft>
              <a:buClr>
                <a:srgbClr val="595959"/>
              </a:buClr>
              <a:buSzPts val="2800"/>
              <a:buChar char="❏"/>
            </a:pPr>
            <a:r>
              <a:rPr lang="en-US" sz="2800" dirty="0">
                <a:latin typeface="Times New Roman"/>
                <a:ea typeface="Times New Roman"/>
                <a:cs typeface="Times New Roman"/>
                <a:sym typeface="Times New Roman"/>
              </a:rPr>
              <a:t>Acute stressors are a stressful situation that occur suddenly and results in physiological arousal. </a:t>
            </a:r>
            <a:endParaRPr dirty="0"/>
          </a:p>
          <a:p>
            <a:pPr marL="228600" lvl="0" indent="-228600" algn="l" rtl="0">
              <a:lnSpc>
                <a:spcPct val="115000"/>
              </a:lnSpc>
              <a:spcBef>
                <a:spcPts val="700"/>
              </a:spcBef>
              <a:spcAft>
                <a:spcPts val="0"/>
              </a:spcAft>
              <a:buClr>
                <a:srgbClr val="595959"/>
              </a:buClr>
              <a:buSzPts val="2800"/>
              <a:buChar char="❏"/>
            </a:pPr>
            <a:r>
              <a:rPr lang="en-US" sz="2800" dirty="0">
                <a:latin typeface="Times New Roman"/>
                <a:ea typeface="Times New Roman"/>
                <a:cs typeface="Times New Roman"/>
                <a:sym typeface="Times New Roman"/>
              </a:rPr>
              <a:t>Chronic stressors are actually acute stressors that become long lasting in nature. They increase an individual’s likelihood or risk of developing burnout, anxiety, or depression.</a:t>
            </a:r>
            <a:endParaRPr sz="2800" dirty="0">
              <a:latin typeface="Times New Roman"/>
              <a:ea typeface="Times New Roman"/>
              <a:cs typeface="Times New Roman"/>
              <a:sym typeface="Times New Roman"/>
            </a:endParaRPr>
          </a:p>
          <a:p>
            <a:pPr marL="457200" lvl="0" indent="0" algn="ctr" rtl="0">
              <a:lnSpc>
                <a:spcPct val="150000"/>
              </a:lnSpc>
              <a:spcBef>
                <a:spcPts val="700"/>
              </a:spcBef>
              <a:spcAft>
                <a:spcPts val="0"/>
              </a:spcAft>
              <a:buNone/>
            </a:pPr>
            <a:endParaRPr dirty="0"/>
          </a:p>
        </p:txBody>
      </p:sp>
      <p:sp>
        <p:nvSpPr>
          <p:cNvPr id="133" name="Google Shape;133;p6"/>
          <p:cNvSpPr txBox="1"/>
          <p:nvPr/>
        </p:nvSpPr>
        <p:spPr>
          <a:xfrm>
            <a:off x="2370825" y="6390427"/>
            <a:ext cx="7623600" cy="369300"/>
          </a:xfrm>
          <a:prstGeom prst="rect">
            <a:avLst/>
          </a:prstGeom>
          <a:noFill/>
          <a:ln>
            <a:noFill/>
          </a:ln>
        </p:spPr>
        <p:txBody>
          <a:bodyPr spcFirstLastPara="1" wrap="square" lIns="91425" tIns="91425" rIns="91425" bIns="91425" anchor="t" anchorCtr="0">
            <a:spAutoFit/>
          </a:bodyPr>
          <a:lstStyle/>
          <a:p>
            <a:pPr marL="457200" lvl="0" indent="0" algn="ctr" rtl="0">
              <a:lnSpc>
                <a:spcPct val="150000"/>
              </a:lnSpc>
              <a:spcBef>
                <a:spcPts val="700"/>
              </a:spcBef>
              <a:spcAft>
                <a:spcPts val="0"/>
              </a:spcAft>
              <a:buClr>
                <a:schemeClr val="dk1"/>
              </a:buClr>
              <a:buSzPts val="1100"/>
              <a:buFont typeface="Arial"/>
              <a:buNone/>
            </a:pPr>
            <a:r>
              <a:rPr lang="en-US" sz="1200" dirty="0">
                <a:solidFill>
                  <a:srgbClr val="595959"/>
                </a:solidFill>
                <a:latin typeface="Times New Roman"/>
                <a:ea typeface="Times New Roman"/>
                <a:cs typeface="Times New Roman"/>
                <a:sym typeface="Times New Roman"/>
              </a:rPr>
              <a:t>(Lopes Dos Santos, M., Uftring, M., Stahl, CA., Lockie, RG., Alvar, B., Mann, JB., &amp; Dawes, JJ., 2020)</a:t>
            </a:r>
            <a:endParaRPr sz="2000" dirty="0">
              <a:solidFill>
                <a:srgbClr val="595959"/>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7"/>
        <p:cNvGrpSpPr/>
        <p:nvPr/>
      </p:nvGrpSpPr>
      <p:grpSpPr>
        <a:xfrm>
          <a:off x="0" y="0"/>
          <a:ext cx="0" cy="0"/>
          <a:chOff x="0" y="0"/>
          <a:chExt cx="0" cy="0"/>
        </a:xfrm>
      </p:grpSpPr>
      <p:sp>
        <p:nvSpPr>
          <p:cNvPr id="138" name="Google Shape;138;p13"/>
          <p:cNvSpPr txBox="1">
            <a:spLocks noGrp="1"/>
          </p:cNvSpPr>
          <p:nvPr>
            <p:ph type="title"/>
          </p:nvPr>
        </p:nvSpPr>
        <p:spPr>
          <a:xfrm>
            <a:off x="1251679" y="645106"/>
            <a:ext cx="3413627" cy="5421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Bodoni"/>
              <a:buNone/>
            </a:pPr>
            <a:r>
              <a:rPr lang="en-US" sz="4000">
                <a:latin typeface="Bodoni"/>
                <a:ea typeface="Bodoni"/>
                <a:cs typeface="Bodoni"/>
                <a:sym typeface="Bodoni"/>
              </a:rPr>
              <a:t>EXAMPLES OF COLLEGE LIFE STRESSORS</a:t>
            </a:r>
            <a:endParaRPr/>
          </a:p>
        </p:txBody>
      </p:sp>
      <p:grpSp>
        <p:nvGrpSpPr>
          <p:cNvPr id="139" name="Google Shape;139;p13"/>
          <p:cNvGrpSpPr/>
          <p:nvPr/>
        </p:nvGrpSpPr>
        <p:grpSpPr>
          <a:xfrm>
            <a:off x="5280025" y="644525"/>
            <a:ext cx="5994400" cy="5409420"/>
            <a:chOff x="0" y="0"/>
            <a:chExt cx="5994400" cy="5409420"/>
          </a:xfrm>
        </p:grpSpPr>
        <p:cxnSp>
          <p:nvCxnSpPr>
            <p:cNvPr id="140" name="Google Shape;140;p13"/>
            <p:cNvCxnSpPr/>
            <p:nvPr/>
          </p:nvCxnSpPr>
          <p:spPr>
            <a:xfrm>
              <a:off x="0" y="0"/>
              <a:ext cx="5994400" cy="0"/>
            </a:xfrm>
            <a:prstGeom prst="straightConnector1">
              <a:avLst/>
            </a:prstGeom>
            <a:solidFill>
              <a:schemeClr val="dk2"/>
            </a:solidFill>
            <a:ln w="12700" cap="flat" cmpd="sng">
              <a:solidFill>
                <a:schemeClr val="dk2"/>
              </a:solidFill>
              <a:prstDash val="solid"/>
              <a:round/>
              <a:headEnd type="none" w="sm" len="sm"/>
              <a:tailEnd type="none" w="sm" len="sm"/>
            </a:ln>
          </p:spPr>
        </p:cxnSp>
        <p:sp>
          <p:nvSpPr>
            <p:cNvPr id="141" name="Google Shape;141;p13"/>
            <p:cNvSpPr/>
            <p:nvPr/>
          </p:nvSpPr>
          <p:spPr>
            <a:xfrm>
              <a:off x="0" y="0"/>
              <a:ext cx="5994400" cy="13523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3"/>
            <p:cNvSpPr txBox="1"/>
            <p:nvPr/>
          </p:nvSpPr>
          <p:spPr>
            <a:xfrm>
              <a:off x="0" y="0"/>
              <a:ext cx="5994400" cy="135235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Academic Performance Pressure</a:t>
              </a:r>
              <a:endParaRPr sz="1400" b="0" i="0" u="none" strike="noStrike" cap="none">
                <a:solidFill>
                  <a:srgbClr val="000000"/>
                </a:solidFill>
                <a:latin typeface="Arial"/>
                <a:ea typeface="Arial"/>
                <a:cs typeface="Arial"/>
                <a:sym typeface="Arial"/>
              </a:endParaRPr>
            </a:p>
          </p:txBody>
        </p:sp>
        <p:cxnSp>
          <p:nvCxnSpPr>
            <p:cNvPr id="143" name="Google Shape;143;p13"/>
            <p:cNvCxnSpPr/>
            <p:nvPr/>
          </p:nvCxnSpPr>
          <p:spPr>
            <a:xfrm>
              <a:off x="0" y="1352355"/>
              <a:ext cx="5994400" cy="0"/>
            </a:xfrm>
            <a:prstGeom prst="straightConnector1">
              <a:avLst/>
            </a:prstGeom>
            <a:solidFill>
              <a:schemeClr val="dk2"/>
            </a:solidFill>
            <a:ln w="12700" cap="flat" cmpd="sng">
              <a:solidFill>
                <a:schemeClr val="dk2"/>
              </a:solidFill>
              <a:prstDash val="solid"/>
              <a:round/>
              <a:headEnd type="none" w="sm" len="sm"/>
              <a:tailEnd type="none" w="sm" len="sm"/>
            </a:ln>
          </p:spPr>
        </p:cxnSp>
        <p:sp>
          <p:nvSpPr>
            <p:cNvPr id="144" name="Google Shape;144;p13"/>
            <p:cNvSpPr/>
            <p:nvPr/>
          </p:nvSpPr>
          <p:spPr>
            <a:xfrm>
              <a:off x="0" y="1352355"/>
              <a:ext cx="5994400" cy="13523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3"/>
            <p:cNvSpPr txBox="1"/>
            <p:nvPr/>
          </p:nvSpPr>
          <p:spPr>
            <a:xfrm>
              <a:off x="0" y="1352355"/>
              <a:ext cx="5994400" cy="135235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Social Demands</a:t>
              </a:r>
              <a:endParaRPr sz="1400" b="0" i="0" u="none" strike="noStrike" cap="none">
                <a:solidFill>
                  <a:srgbClr val="000000"/>
                </a:solidFill>
                <a:latin typeface="Arial"/>
                <a:ea typeface="Arial"/>
                <a:cs typeface="Arial"/>
                <a:sym typeface="Arial"/>
              </a:endParaRPr>
            </a:p>
          </p:txBody>
        </p:sp>
        <p:cxnSp>
          <p:nvCxnSpPr>
            <p:cNvPr id="146" name="Google Shape;146;p13"/>
            <p:cNvCxnSpPr/>
            <p:nvPr/>
          </p:nvCxnSpPr>
          <p:spPr>
            <a:xfrm>
              <a:off x="0" y="2704710"/>
              <a:ext cx="5994400" cy="0"/>
            </a:xfrm>
            <a:prstGeom prst="straightConnector1">
              <a:avLst/>
            </a:prstGeom>
            <a:solidFill>
              <a:schemeClr val="dk2"/>
            </a:solidFill>
            <a:ln w="12700" cap="flat" cmpd="sng">
              <a:solidFill>
                <a:schemeClr val="dk2"/>
              </a:solidFill>
              <a:prstDash val="solid"/>
              <a:round/>
              <a:headEnd type="none" w="sm" len="sm"/>
              <a:tailEnd type="none" w="sm" len="sm"/>
            </a:ln>
          </p:spPr>
        </p:cxnSp>
        <p:sp>
          <p:nvSpPr>
            <p:cNvPr id="147" name="Google Shape;147;p13"/>
            <p:cNvSpPr/>
            <p:nvPr/>
          </p:nvSpPr>
          <p:spPr>
            <a:xfrm>
              <a:off x="0" y="2704710"/>
              <a:ext cx="5994400" cy="13523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3"/>
            <p:cNvSpPr txBox="1"/>
            <p:nvPr/>
          </p:nvSpPr>
          <p:spPr>
            <a:xfrm>
              <a:off x="0" y="2704710"/>
              <a:ext cx="5994400" cy="135235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Financial Challenges</a:t>
              </a:r>
              <a:endParaRPr sz="1400" b="0" i="0" u="none" strike="noStrike" cap="none">
                <a:solidFill>
                  <a:srgbClr val="000000"/>
                </a:solidFill>
                <a:latin typeface="Arial"/>
                <a:ea typeface="Arial"/>
                <a:cs typeface="Arial"/>
                <a:sym typeface="Arial"/>
              </a:endParaRPr>
            </a:p>
          </p:txBody>
        </p:sp>
        <p:cxnSp>
          <p:nvCxnSpPr>
            <p:cNvPr id="149" name="Google Shape;149;p13"/>
            <p:cNvCxnSpPr/>
            <p:nvPr/>
          </p:nvCxnSpPr>
          <p:spPr>
            <a:xfrm>
              <a:off x="0" y="4057065"/>
              <a:ext cx="5994400" cy="0"/>
            </a:xfrm>
            <a:prstGeom prst="straightConnector1">
              <a:avLst/>
            </a:prstGeom>
            <a:solidFill>
              <a:schemeClr val="dk2"/>
            </a:solidFill>
            <a:ln w="12700" cap="flat" cmpd="sng">
              <a:solidFill>
                <a:schemeClr val="dk2"/>
              </a:solidFill>
              <a:prstDash val="solid"/>
              <a:round/>
              <a:headEnd type="none" w="sm" len="sm"/>
              <a:tailEnd type="none" w="sm" len="sm"/>
            </a:ln>
          </p:spPr>
        </p:cxnSp>
        <p:sp>
          <p:nvSpPr>
            <p:cNvPr id="150" name="Google Shape;150;p13"/>
            <p:cNvSpPr/>
            <p:nvPr/>
          </p:nvSpPr>
          <p:spPr>
            <a:xfrm>
              <a:off x="0" y="4057065"/>
              <a:ext cx="5994400" cy="13523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3"/>
            <p:cNvSpPr txBox="1"/>
            <p:nvPr/>
          </p:nvSpPr>
          <p:spPr>
            <a:xfrm>
              <a:off x="0" y="4057065"/>
              <a:ext cx="5994400" cy="135235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Adjusting To Life Away From Home</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p:txBody>
        </p:sp>
      </p:grpSp>
      <p:sp>
        <p:nvSpPr>
          <p:cNvPr id="152" name="Google Shape;152;p13"/>
          <p:cNvSpPr txBox="1"/>
          <p:nvPr/>
        </p:nvSpPr>
        <p:spPr>
          <a:xfrm>
            <a:off x="3147275" y="6511800"/>
            <a:ext cx="7057200" cy="332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065">
                <a:solidFill>
                  <a:schemeClr val="dk1"/>
                </a:solidFill>
                <a:latin typeface="Times New Roman"/>
                <a:ea typeface="Times New Roman"/>
                <a:cs typeface="Times New Roman"/>
                <a:sym typeface="Times New Roman"/>
              </a:rPr>
              <a:t>(Amanvermez, Y., Rahmadiana, M., Karyotaki, E., de Wit, L., Ebert, D. D., Kessler, R. C., &amp; Cuijpers, P., 2020)</a:t>
            </a:r>
            <a:endParaRPr sz="900">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203434" y="382385"/>
            <a:ext cx="10893900" cy="88035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444"/>
              <a:buFont typeface="Bodoni"/>
              <a:buNone/>
            </a:pPr>
            <a:r>
              <a:rPr lang="en-US" sz="4500">
                <a:latin typeface="Bodoni"/>
                <a:ea typeface="Bodoni"/>
                <a:cs typeface="Bodoni"/>
                <a:sym typeface="Bodoni"/>
              </a:rPr>
              <a:t>COLLEGE LIFE AND STRESS</a:t>
            </a:r>
            <a:endParaRPr sz="4500">
              <a:solidFill>
                <a:srgbClr val="FF0000"/>
              </a:solidFill>
              <a:latin typeface="Bodoni"/>
              <a:ea typeface="Bodoni"/>
              <a:cs typeface="Bodoni"/>
              <a:sym typeface="Bodoni"/>
            </a:endParaRPr>
          </a:p>
        </p:txBody>
      </p:sp>
      <p:sp>
        <p:nvSpPr>
          <p:cNvPr id="158" name="Google Shape;158;p7"/>
          <p:cNvSpPr txBox="1">
            <a:spLocks noGrp="1"/>
          </p:cNvSpPr>
          <p:nvPr>
            <p:ph type="body" idx="1"/>
          </p:nvPr>
        </p:nvSpPr>
        <p:spPr>
          <a:xfrm>
            <a:off x="1203434" y="1444757"/>
            <a:ext cx="10330500" cy="4942500"/>
          </a:xfrm>
          <a:prstGeom prst="rect">
            <a:avLst/>
          </a:prstGeom>
          <a:noFill/>
          <a:ln>
            <a:noFill/>
          </a:ln>
        </p:spPr>
        <p:txBody>
          <a:bodyPr spcFirstLastPara="1" wrap="square" lIns="91425" tIns="45700" rIns="91425" bIns="45700" anchor="t" anchorCtr="0">
            <a:noAutofit/>
          </a:bodyPr>
          <a:lstStyle/>
          <a:p>
            <a:pPr marL="457200" lvl="0" indent="-381000" algn="l" rtl="0">
              <a:lnSpc>
                <a:spcPct val="180000"/>
              </a:lnSpc>
              <a:spcBef>
                <a:spcPts val="700"/>
              </a:spcBef>
              <a:spcAft>
                <a:spcPts val="0"/>
              </a:spcAft>
              <a:buSzPts val="2400"/>
              <a:buFont typeface="Times New Roman"/>
              <a:buChar char="❏"/>
            </a:pPr>
            <a:r>
              <a:rPr lang="en-US" sz="2400" dirty="0">
                <a:latin typeface="Times New Roman"/>
                <a:ea typeface="Times New Roman"/>
                <a:cs typeface="Times New Roman"/>
                <a:sym typeface="Times New Roman"/>
              </a:rPr>
              <a:t>College is a time of major transition, demands, and stress.</a:t>
            </a:r>
            <a:endParaRPr sz="2400" dirty="0">
              <a:latin typeface="Times New Roman"/>
              <a:ea typeface="Times New Roman"/>
              <a:cs typeface="Times New Roman"/>
              <a:sym typeface="Times New Roman"/>
            </a:endParaRPr>
          </a:p>
          <a:p>
            <a:pPr marL="457200" lvl="0" indent="-381000" algn="l" rtl="0">
              <a:lnSpc>
                <a:spcPct val="180000"/>
              </a:lnSpc>
              <a:spcBef>
                <a:spcPts val="0"/>
              </a:spcBef>
              <a:spcAft>
                <a:spcPts val="0"/>
              </a:spcAft>
              <a:buSzPts val="2400"/>
              <a:buFont typeface="Times New Roman"/>
              <a:buChar char="❏"/>
            </a:pPr>
            <a:r>
              <a:rPr lang="en-US" sz="2400" dirty="0">
                <a:latin typeface="Times New Roman"/>
                <a:ea typeface="Times New Roman"/>
                <a:cs typeface="Times New Roman"/>
                <a:sym typeface="Times New Roman"/>
              </a:rPr>
              <a:t>The case being, students must cope with multiple developmental tasks, such as living away from the family home for the first time and adapting to a changing social environment.</a:t>
            </a:r>
            <a:endParaRPr dirty="0"/>
          </a:p>
          <a:p>
            <a:pPr marL="457200" lvl="0" indent="-368300" algn="l" rtl="0">
              <a:lnSpc>
                <a:spcPct val="180000"/>
              </a:lnSpc>
              <a:spcBef>
                <a:spcPts val="0"/>
              </a:spcBef>
              <a:spcAft>
                <a:spcPts val="0"/>
              </a:spcAft>
              <a:buSzPts val="2200"/>
              <a:buFont typeface="Times New Roman"/>
              <a:buChar char="❏"/>
            </a:pPr>
            <a:r>
              <a:rPr lang="en-US" sz="2400" dirty="0">
                <a:latin typeface="Times New Roman"/>
                <a:ea typeface="Times New Roman"/>
                <a:cs typeface="Times New Roman"/>
                <a:sym typeface="Times New Roman"/>
              </a:rPr>
              <a:t>Therefore, stress is a common experience among college students. </a:t>
            </a:r>
            <a:endParaRPr sz="2400" dirty="0">
              <a:latin typeface="Times New Roman"/>
              <a:ea typeface="Times New Roman"/>
              <a:cs typeface="Times New Roman"/>
              <a:sym typeface="Times New Roman"/>
            </a:endParaRPr>
          </a:p>
          <a:p>
            <a:pPr marL="457200" lvl="0" indent="-381000" algn="l" rtl="0">
              <a:lnSpc>
                <a:spcPct val="180000"/>
              </a:lnSpc>
              <a:spcBef>
                <a:spcPts val="0"/>
              </a:spcBef>
              <a:spcAft>
                <a:spcPts val="0"/>
              </a:spcAft>
              <a:buSzPts val="2400"/>
              <a:buFont typeface="Times New Roman"/>
              <a:buChar char="❏"/>
            </a:pPr>
            <a:r>
              <a:rPr lang="en-US" sz="2400" dirty="0">
                <a:latin typeface="Times New Roman"/>
                <a:ea typeface="Times New Roman"/>
                <a:cs typeface="Times New Roman"/>
                <a:sym typeface="Times New Roman"/>
              </a:rPr>
              <a:t>Students who have high levels of stress, tend to experience an increased risk of academic difficulties, substance abuse, and emotional problems. 	</a:t>
            </a:r>
            <a:r>
              <a:rPr lang="en-US" sz="2600" dirty="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		</a:t>
            </a:r>
            <a:endParaRPr dirty="0">
              <a:solidFill>
                <a:schemeClr val="dk1"/>
              </a:solidFill>
            </a:endParaRPr>
          </a:p>
          <a:p>
            <a:pPr marL="0" lvl="0" indent="0" algn="l" rtl="0">
              <a:lnSpc>
                <a:spcPct val="180000"/>
              </a:lnSpc>
              <a:spcBef>
                <a:spcPts val="700"/>
              </a:spcBef>
              <a:spcAft>
                <a:spcPts val="0"/>
              </a:spcAft>
              <a:buSzPts val="1800"/>
              <a:buNone/>
            </a:pPr>
            <a:r>
              <a:rPr lang="en-US" sz="2400" dirty="0">
                <a:solidFill>
                  <a:schemeClr val="dk1"/>
                </a:solidFill>
                <a:latin typeface="Times New Roman"/>
                <a:ea typeface="Times New Roman"/>
                <a:cs typeface="Times New Roman"/>
                <a:sym typeface="Times New Roman"/>
              </a:rPr>
              <a:t>									</a:t>
            </a:r>
            <a:endParaRPr dirty="0">
              <a:solidFill>
                <a:schemeClr val="dk1"/>
              </a:solidFill>
            </a:endParaRPr>
          </a:p>
          <a:p>
            <a:pPr marL="0" lvl="0" indent="0" algn="l" rtl="0">
              <a:lnSpc>
                <a:spcPct val="180000"/>
              </a:lnSpc>
              <a:spcBef>
                <a:spcPts val="700"/>
              </a:spcBef>
              <a:spcAft>
                <a:spcPts val="0"/>
              </a:spcAft>
              <a:buSzPts val="1800"/>
              <a:buNone/>
            </a:pPr>
            <a:endParaRPr sz="2500" dirty="0">
              <a:latin typeface="Times New Roman"/>
              <a:ea typeface="Times New Roman"/>
              <a:cs typeface="Times New Roman"/>
              <a:sym typeface="Times New Roman"/>
            </a:endParaRPr>
          </a:p>
          <a:p>
            <a:pPr marL="228600" lvl="0" indent="-101600" algn="l" rtl="0">
              <a:lnSpc>
                <a:spcPct val="90000"/>
              </a:lnSpc>
              <a:spcBef>
                <a:spcPts val="700"/>
              </a:spcBef>
              <a:spcAft>
                <a:spcPts val="0"/>
              </a:spcAft>
              <a:buSzPts val="1850"/>
              <a:buNone/>
            </a:pPr>
            <a:endParaRPr sz="1850" dirty="0"/>
          </a:p>
        </p:txBody>
      </p:sp>
      <p:sp>
        <p:nvSpPr>
          <p:cNvPr id="159" name="Google Shape;159;p7"/>
          <p:cNvSpPr txBox="1"/>
          <p:nvPr/>
        </p:nvSpPr>
        <p:spPr>
          <a:xfrm>
            <a:off x="2682600" y="6387257"/>
            <a:ext cx="6826800" cy="384900"/>
          </a:xfrm>
          <a:prstGeom prst="rect">
            <a:avLst/>
          </a:prstGeom>
          <a:noFill/>
          <a:ln>
            <a:noFill/>
          </a:ln>
        </p:spPr>
        <p:txBody>
          <a:bodyPr spcFirstLastPara="1" wrap="square" lIns="91425" tIns="91425" rIns="91425" bIns="91425" anchor="t" anchorCtr="0">
            <a:spAutoFit/>
          </a:bodyPr>
          <a:lstStyle/>
          <a:p>
            <a:pPr marL="0" lvl="0" indent="0" algn="ctr" rtl="0">
              <a:lnSpc>
                <a:spcPct val="180000"/>
              </a:lnSpc>
              <a:spcBef>
                <a:spcPts val="700"/>
              </a:spcBef>
              <a:spcAft>
                <a:spcPts val="0"/>
              </a:spcAft>
              <a:buClr>
                <a:schemeClr val="dk1"/>
              </a:buClr>
              <a:buSzPts val="1800"/>
              <a:buFont typeface="Arial"/>
              <a:buNone/>
            </a:pPr>
            <a:r>
              <a:rPr lang="en-US" sz="1300" dirty="0">
                <a:solidFill>
                  <a:srgbClr val="595959"/>
                </a:solidFill>
                <a:latin typeface="Times New Roman"/>
                <a:ea typeface="Times New Roman"/>
                <a:cs typeface="Times New Roman"/>
                <a:sym typeface="Times New Roman"/>
              </a:rPr>
              <a:t>(Arnett, J., 2016)</a:t>
            </a:r>
            <a:endParaRPr sz="1500" dirty="0">
              <a:solidFill>
                <a:srgbClr val="595959"/>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000"/>
              <a:buNone/>
            </a:pPr>
            <a:r>
              <a:rPr lang="en-US" sz="4500">
                <a:latin typeface="Bodoni"/>
                <a:ea typeface="Bodoni"/>
                <a:cs typeface="Bodoni"/>
                <a:sym typeface="Bodoni"/>
              </a:rPr>
              <a:t>COLLEGE LIFE AND STRESS</a:t>
            </a:r>
            <a:endParaRPr sz="4500"/>
          </a:p>
        </p:txBody>
      </p:sp>
      <p:sp>
        <p:nvSpPr>
          <p:cNvPr id="165" name="Google Shape;165;p8"/>
          <p:cNvSpPr txBox="1">
            <a:spLocks noGrp="1"/>
          </p:cNvSpPr>
          <p:nvPr>
            <p:ph type="body" idx="1"/>
          </p:nvPr>
        </p:nvSpPr>
        <p:spPr>
          <a:xfrm>
            <a:off x="1251678" y="1531109"/>
            <a:ext cx="10178400" cy="4418100"/>
          </a:xfrm>
          <a:prstGeom prst="rect">
            <a:avLst/>
          </a:prstGeom>
          <a:noFill/>
          <a:ln>
            <a:noFill/>
          </a:ln>
        </p:spPr>
        <p:txBody>
          <a:bodyPr spcFirstLastPara="1" wrap="square" lIns="91425" tIns="45700" rIns="91425" bIns="45700" anchor="t" anchorCtr="0">
            <a:normAutofit fontScale="25000" lnSpcReduction="20000"/>
          </a:bodyPr>
          <a:lstStyle/>
          <a:p>
            <a:pPr marL="457200" lvl="0" indent="-393700" algn="l" rtl="0">
              <a:lnSpc>
                <a:spcPct val="180000"/>
              </a:lnSpc>
              <a:spcBef>
                <a:spcPts val="700"/>
              </a:spcBef>
              <a:spcAft>
                <a:spcPts val="0"/>
              </a:spcAft>
              <a:buSzPct val="100000"/>
              <a:buFont typeface="Times New Roman"/>
              <a:buChar char="❏"/>
            </a:pPr>
            <a:r>
              <a:rPr lang="en-US" sz="10400" dirty="0">
                <a:latin typeface="Times New Roman"/>
                <a:ea typeface="Times New Roman"/>
                <a:cs typeface="Times New Roman"/>
                <a:sym typeface="Times New Roman"/>
              </a:rPr>
              <a:t>According to recent college student stress statistics, students in the United States are under a lot of pressure. </a:t>
            </a:r>
            <a:endParaRPr sz="10400" dirty="0">
              <a:latin typeface="Times New Roman"/>
              <a:ea typeface="Times New Roman"/>
              <a:cs typeface="Times New Roman"/>
              <a:sym typeface="Times New Roman"/>
            </a:endParaRPr>
          </a:p>
          <a:p>
            <a:pPr marL="457200" lvl="0" indent="-393700" algn="l" rtl="0">
              <a:lnSpc>
                <a:spcPct val="180000"/>
              </a:lnSpc>
              <a:spcBef>
                <a:spcPts val="0"/>
              </a:spcBef>
              <a:spcAft>
                <a:spcPts val="0"/>
              </a:spcAft>
              <a:buSzPct val="100000"/>
              <a:buFont typeface="Times New Roman"/>
              <a:buChar char="❏"/>
            </a:pPr>
            <a:r>
              <a:rPr lang="en-US" sz="10400" dirty="0">
                <a:latin typeface="Times New Roman"/>
                <a:ea typeface="Times New Roman"/>
                <a:cs typeface="Times New Roman"/>
                <a:sym typeface="Times New Roman"/>
              </a:rPr>
              <a:t>Challenges, demands, and expectations pile up, threatening to impede academic success. </a:t>
            </a:r>
            <a:endParaRPr sz="10400" dirty="0">
              <a:latin typeface="Times New Roman"/>
              <a:ea typeface="Times New Roman"/>
              <a:cs typeface="Times New Roman"/>
              <a:sym typeface="Times New Roman"/>
            </a:endParaRPr>
          </a:p>
          <a:p>
            <a:pPr marL="457200" lvl="0" indent="-381000" algn="l" rtl="0">
              <a:lnSpc>
                <a:spcPct val="180000"/>
              </a:lnSpc>
              <a:spcBef>
                <a:spcPts val="0"/>
              </a:spcBef>
              <a:spcAft>
                <a:spcPts val="0"/>
              </a:spcAft>
              <a:buSzPct val="92307"/>
              <a:buFont typeface="Times New Roman"/>
              <a:buChar char="❏"/>
            </a:pPr>
            <a:r>
              <a:rPr lang="en-US" sz="10400" dirty="0">
                <a:latin typeface="Times New Roman"/>
                <a:ea typeface="Times New Roman"/>
                <a:cs typeface="Times New Roman"/>
                <a:sym typeface="Times New Roman"/>
              </a:rPr>
              <a:t>No matter if it’s chronic, acute, or episodic, stress and the demands of college life can quickly undermine the chances of receiving a diploma and influence other aspects of life. 	</a:t>
            </a:r>
            <a:r>
              <a:rPr lang="en-US" sz="2000" dirty="0">
                <a:solidFill>
                  <a:schemeClr val="dk1"/>
                </a:solidFill>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							</a:t>
            </a:r>
            <a:endParaRPr dirty="0"/>
          </a:p>
          <a:p>
            <a:pPr marL="0" lvl="0" indent="0" algn="l" rtl="0">
              <a:lnSpc>
                <a:spcPct val="180000"/>
              </a:lnSpc>
              <a:spcBef>
                <a:spcPts val="700"/>
              </a:spcBef>
              <a:spcAft>
                <a:spcPts val="0"/>
              </a:spcAft>
              <a:buSzPct val="163636"/>
              <a:buNone/>
            </a:pPr>
            <a:endParaRPr dirty="0">
              <a:latin typeface="Times New Roman"/>
              <a:ea typeface="Times New Roman"/>
              <a:cs typeface="Times New Roman"/>
              <a:sym typeface="Times New Roman"/>
            </a:endParaRPr>
          </a:p>
          <a:p>
            <a:pPr marL="0" lvl="0" indent="0" algn="l" rtl="0">
              <a:lnSpc>
                <a:spcPct val="180000"/>
              </a:lnSpc>
              <a:spcBef>
                <a:spcPts val="700"/>
              </a:spcBef>
              <a:spcAft>
                <a:spcPts val="0"/>
              </a:spcAft>
              <a:buSzPct val="297520"/>
              <a:buNone/>
            </a:pPr>
            <a:endParaRPr sz="1100" dirty="0">
              <a:latin typeface="Times New Roman"/>
              <a:ea typeface="Times New Roman"/>
              <a:cs typeface="Times New Roman"/>
              <a:sym typeface="Times New Roman"/>
            </a:endParaRPr>
          </a:p>
          <a:p>
            <a:pPr marL="0" lvl="0" indent="0" algn="l" rtl="0">
              <a:lnSpc>
                <a:spcPct val="180000"/>
              </a:lnSpc>
              <a:spcBef>
                <a:spcPts val="700"/>
              </a:spcBef>
              <a:spcAft>
                <a:spcPts val="0"/>
              </a:spcAft>
              <a:buSzPct val="297520"/>
              <a:buNone/>
            </a:pPr>
            <a:endParaRPr sz="1100" dirty="0">
              <a:latin typeface="Times New Roman"/>
              <a:ea typeface="Times New Roman"/>
              <a:cs typeface="Times New Roman"/>
              <a:sym typeface="Times New Roman"/>
            </a:endParaRPr>
          </a:p>
          <a:p>
            <a:pPr marL="0" lvl="0" indent="0" algn="l" rtl="0">
              <a:lnSpc>
                <a:spcPct val="180000"/>
              </a:lnSpc>
              <a:spcBef>
                <a:spcPts val="700"/>
              </a:spcBef>
              <a:spcAft>
                <a:spcPts val="0"/>
              </a:spcAft>
              <a:buSzPct val="297520"/>
              <a:buNone/>
            </a:pPr>
            <a:r>
              <a:rPr lang="en-US" sz="1100" dirty="0">
                <a:latin typeface="Times New Roman"/>
                <a:ea typeface="Times New Roman"/>
                <a:cs typeface="Times New Roman"/>
                <a:sym typeface="Times New Roman"/>
              </a:rPr>
              <a:t>									</a:t>
            </a:r>
            <a:endParaRPr sz="4500" dirty="0"/>
          </a:p>
          <a:p>
            <a:pPr marL="0" lvl="0" indent="0" algn="l" rtl="0">
              <a:lnSpc>
                <a:spcPct val="180000"/>
              </a:lnSpc>
              <a:spcBef>
                <a:spcPts val="700"/>
              </a:spcBef>
              <a:spcAft>
                <a:spcPts val="0"/>
              </a:spcAft>
              <a:buSzPct val="136363"/>
              <a:buNone/>
            </a:pPr>
            <a:endParaRPr sz="2400" dirty="0">
              <a:latin typeface="Times New Roman"/>
              <a:ea typeface="Times New Roman"/>
              <a:cs typeface="Times New Roman"/>
              <a:sym typeface="Times New Roman"/>
            </a:endParaRPr>
          </a:p>
          <a:p>
            <a:pPr marL="457200" lvl="0" indent="-228600" algn="l" rtl="0">
              <a:lnSpc>
                <a:spcPct val="110000"/>
              </a:lnSpc>
              <a:spcBef>
                <a:spcPts val="700"/>
              </a:spcBef>
              <a:spcAft>
                <a:spcPts val="0"/>
              </a:spcAft>
              <a:buSzPct val="163636"/>
              <a:buNone/>
            </a:pPr>
            <a:endParaRPr dirty="0"/>
          </a:p>
        </p:txBody>
      </p:sp>
      <p:sp>
        <p:nvSpPr>
          <p:cNvPr id="166" name="Google Shape;166;p8"/>
          <p:cNvSpPr txBox="1"/>
          <p:nvPr/>
        </p:nvSpPr>
        <p:spPr>
          <a:xfrm>
            <a:off x="2444807" y="6379142"/>
            <a:ext cx="7040100" cy="384900"/>
          </a:xfrm>
          <a:prstGeom prst="rect">
            <a:avLst/>
          </a:prstGeom>
          <a:noFill/>
          <a:ln>
            <a:noFill/>
          </a:ln>
        </p:spPr>
        <p:txBody>
          <a:bodyPr spcFirstLastPara="1" wrap="square" lIns="91425" tIns="91425" rIns="91425" bIns="91425" anchor="t" anchorCtr="0">
            <a:spAutoFit/>
          </a:bodyPr>
          <a:lstStyle/>
          <a:p>
            <a:pPr marL="0" lvl="0" indent="0" algn="ctr" rtl="0">
              <a:lnSpc>
                <a:spcPct val="180000"/>
              </a:lnSpc>
              <a:spcBef>
                <a:spcPts val="700"/>
              </a:spcBef>
              <a:spcAft>
                <a:spcPts val="0"/>
              </a:spcAft>
              <a:buClr>
                <a:schemeClr val="dk1"/>
              </a:buClr>
              <a:buSzPts val="3273"/>
              <a:buFont typeface="Arial"/>
              <a:buNone/>
            </a:pPr>
            <a:r>
              <a:rPr lang="en-US" sz="1300" dirty="0">
                <a:solidFill>
                  <a:srgbClr val="595959"/>
                </a:solidFill>
                <a:latin typeface="Times New Roman"/>
                <a:ea typeface="Times New Roman"/>
                <a:cs typeface="Times New Roman"/>
                <a:sym typeface="Times New Roman"/>
              </a:rPr>
              <a:t>(Makachoska, M., 2023)</a:t>
            </a:r>
            <a:endParaRPr sz="100" dirty="0">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3024</Words>
  <Application>Microsoft Office PowerPoint</Application>
  <PresentationFormat>Widescreen</PresentationFormat>
  <Paragraphs>264</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Bodoni</vt:lpstr>
      <vt:lpstr>Gill Sans</vt:lpstr>
      <vt:lpstr>Times New Roman</vt:lpstr>
      <vt:lpstr>Roboto</vt:lpstr>
      <vt:lpstr>Impact</vt:lpstr>
      <vt:lpstr>Arial</vt:lpstr>
      <vt:lpstr>Calibri</vt:lpstr>
      <vt:lpstr>Badge</vt:lpstr>
      <vt:lpstr>DEMANDS OF  COLLEGE LIFE  AND  STRESS MANAGEMENT  GRIT Program</vt:lpstr>
      <vt:lpstr>GOALS OF THIS WORKSHOP:</vt:lpstr>
      <vt:lpstr>EXPECTED OUTCOME OF THIS WORKSHOP:</vt:lpstr>
      <vt:lpstr>ICE BREAKER</vt:lpstr>
      <vt:lpstr>WHAT IS STRESS?</vt:lpstr>
      <vt:lpstr>WHAT ARE STRESSORS?</vt:lpstr>
      <vt:lpstr>EXAMPLES OF COLLEGE LIFE STRESSORS</vt:lpstr>
      <vt:lpstr>COLLEGE LIFE AND STRESS</vt:lpstr>
      <vt:lpstr>COLLEGE LIFE AND STRESS</vt:lpstr>
      <vt:lpstr>STRESS STATISTICS</vt:lpstr>
      <vt:lpstr>WHAT ARE SOME DEMANDS OF COLLEGE LIFE? </vt:lpstr>
      <vt:lpstr>WHAT ARE SOME DEMANDS OF COLLEGE LIFE? </vt:lpstr>
      <vt:lpstr>How too much stress can make you feel…</vt:lpstr>
      <vt:lpstr>Physical Side Effects Of Stress </vt:lpstr>
      <vt:lpstr>MANAGING YOUR  STRESS VIDEO</vt:lpstr>
      <vt:lpstr>COPING STRATEGIES EXPLAINED</vt:lpstr>
      <vt:lpstr>COPING STRATEGIES EXPLAINED</vt:lpstr>
      <vt:lpstr>COPING STRATEGIES EXPLAINED</vt:lpstr>
      <vt:lpstr>COPING STRATEGIES EXPLAINED</vt:lpstr>
      <vt:lpstr>Effective Ways To Manage Stress</vt:lpstr>
      <vt:lpstr>Time Management Skills</vt:lpstr>
      <vt:lpstr>Managing Peer Pressure </vt:lpstr>
      <vt:lpstr>Practicing Mindfulness</vt:lpstr>
      <vt:lpstr>6 Core Mindfulness Skills</vt:lpstr>
      <vt:lpstr>6 Core Mindfulness Skills</vt:lpstr>
      <vt:lpstr>Practicing Mindfulness</vt:lpstr>
      <vt:lpstr>Mindfulness Activity </vt:lpstr>
      <vt:lpstr>Research #1</vt:lpstr>
      <vt:lpstr>Results </vt:lpstr>
      <vt:lpstr>Campus Resources</vt:lpstr>
      <vt:lpstr>Campus Resources</vt:lpstr>
      <vt:lpstr>Contact Info   </vt:lpstr>
      <vt:lpstr>Write down 3 stress management tools you will practice during your school year…</vt:lpstr>
      <vt:lpstr>YOUR TURN…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DEMANDS OF  COLLEGE LIFE  AND  STRESS MANAGEMENT  GRIT Program</dc:title>
  <dc:creator>Nadege Napoleon</dc:creator>
  <cp:lastModifiedBy>Nadege Napoleon</cp:lastModifiedBy>
  <cp:revision>23</cp:revision>
  <dcterms:modified xsi:type="dcterms:W3CDTF">2023-09-27T15:49:34Z</dcterms:modified>
</cp:coreProperties>
</file>